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335" r:id="rId5"/>
    <p:sldId id="336" r:id="rId6"/>
    <p:sldId id="337" r:id="rId7"/>
    <p:sldId id="339" r:id="rId8"/>
    <p:sldId id="348" r:id="rId9"/>
    <p:sldId id="349" r:id="rId10"/>
    <p:sldId id="350" r:id="rId11"/>
    <p:sldId id="353" r:id="rId12"/>
    <p:sldId id="356" r:id="rId13"/>
    <p:sldId id="338" r:id="rId14"/>
    <p:sldId id="351" r:id="rId15"/>
    <p:sldId id="352" r:id="rId16"/>
    <p:sldId id="354" r:id="rId17"/>
    <p:sldId id="355" r:id="rId18"/>
    <p:sldId id="340" r:id="rId19"/>
    <p:sldId id="358" r:id="rId20"/>
    <p:sldId id="357" r:id="rId21"/>
    <p:sldId id="341" r:id="rId22"/>
    <p:sldId id="359" r:id="rId23"/>
    <p:sldId id="342" r:id="rId24"/>
    <p:sldId id="343" r:id="rId25"/>
    <p:sldId id="344" r:id="rId26"/>
    <p:sldId id="345" r:id="rId27"/>
    <p:sldId id="346" r:id="rId28"/>
    <p:sldId id="34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69A635B-259F-4810-BAF5-428118CA78E0}">
          <p14:sldIdLst>
            <p14:sldId id="335"/>
            <p14:sldId id="336"/>
          </p14:sldIdLst>
        </p14:section>
        <p14:section name="The Hybrid World" id="{35C164EA-56DA-4195-847C-315978E5AF57}">
          <p14:sldIdLst>
            <p14:sldId id="337"/>
            <p14:sldId id="339"/>
            <p14:sldId id="348"/>
            <p14:sldId id="349"/>
            <p14:sldId id="350"/>
            <p14:sldId id="353"/>
            <p14:sldId id="356"/>
          </p14:sldIdLst>
        </p14:section>
        <p14:section name="The Hybrid App" id="{7F0B5D81-5B8D-4ABD-B941-83D6BDF0E592}">
          <p14:sldIdLst>
            <p14:sldId id="338"/>
            <p14:sldId id="351"/>
            <p14:sldId id="352"/>
            <p14:sldId id="354"/>
            <p14:sldId id="355"/>
          </p14:sldIdLst>
        </p14:section>
        <p14:section name="Practical Hybrid" id="{59CADD3F-9BF9-45B9-A7AA-0F9FB4A20DBC}">
          <p14:sldIdLst>
            <p14:sldId id="340"/>
            <p14:sldId id="358"/>
            <p14:sldId id="357"/>
            <p14:sldId id="341"/>
            <p14:sldId id="359"/>
            <p14:sldId id="342"/>
            <p14:sldId id="343"/>
            <p14:sldId id="344"/>
            <p14:sldId id="345"/>
            <p14:sldId id="346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B3B2"/>
    <a:srgbClr val="D9EDEC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2030" autoAdjust="0"/>
  </p:normalViewPr>
  <p:slideViewPr>
    <p:cSldViewPr snapToGrid="0">
      <p:cViewPr varScale="1">
        <p:scale>
          <a:sx n="90" d="100"/>
          <a:sy n="90" d="100"/>
        </p:scale>
        <p:origin x="364" y="284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commentAuthors" Target="commentAuthors.xml"/><Relationship Id="rId37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F57E18-AE3F-2847-188C-708C0769F8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88CAC-4FD1-FB92-1D26-05807EA8107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B96D7-F201-492C-AA50-574A730BC27F}" type="datetimeFigureOut">
              <a:rPr lang="en-US" smtClean="0"/>
              <a:t>5/21/2025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72C0D-360E-C973-5588-52DC04A86A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40B36-8225-0BC2-989D-2156A5B1625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D563E-BCB2-465B-8A3C-AC86CE64F69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710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5/20/2025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>
            <a:lumMod val="25000"/>
            <a:lumOff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71616" y="960120"/>
            <a:ext cx="5221224" cy="3056343"/>
          </a:xfrm>
        </p:spPr>
        <p:txBody>
          <a:bodyPr anchor="b">
            <a:normAutofit/>
          </a:bodyPr>
          <a:lstStyle>
            <a:lvl1pPr algn="l">
              <a:defRPr sz="4000" b="1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46E52ED-0545-03BB-5AB6-4552E92B9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>
            <a:off x="0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  <a:lvl6pPr marL="1600200">
              <a:defRPr/>
            </a:lvl6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10644" y="2073275"/>
            <a:ext cx="4887594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4013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93763" y="2073275"/>
            <a:ext cx="3144837" cy="3687763"/>
          </a:xfrm>
        </p:spPr>
        <p:txBody>
          <a:bodyPr>
            <a:normAutofit/>
          </a:bodyPr>
          <a:lstStyle>
            <a:lvl1pPr marL="32004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  <a:defRPr sz="2000"/>
            </a:lvl1pPr>
            <a:lvl2pPr marL="6858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eriod"/>
              <a:defRPr sz="2000"/>
            </a:lvl2pPr>
            <a:lvl3pPr marL="11430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arenR"/>
              <a:defRPr sz="2000"/>
            </a:lvl3pPr>
            <a:lvl4pPr marL="16002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lphaLcParenR"/>
              <a:defRPr sz="2000"/>
            </a:lvl4pPr>
            <a:lvl5pPr marL="2057400" indent="-32004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romanL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556760" y="2073275"/>
            <a:ext cx="6192838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2pPr>
            <a:lvl3pPr marL="6858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3pPr>
            <a:lvl4pPr marL="11430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4pPr>
            <a:lvl5pPr marL="16002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948852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C5815B7-4DEA-0E4D-6E8B-EDAD6559A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93303"/>
            <a:ext cx="2182090" cy="2743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1046054-0FA9-558E-22C0-007C8D3DA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79320" y="4094802"/>
            <a:ext cx="10027919" cy="2468880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641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9160" y="137160"/>
            <a:ext cx="6172200" cy="1249680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9160" y="2026920"/>
            <a:ext cx="3017520" cy="39017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/>
            </a:lvl1pPr>
            <a:lvl2pPr marL="4572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800"/>
            </a:lvl2pPr>
            <a:lvl3pPr marL="9144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3pPr>
            <a:lvl4pPr marL="13716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4pPr>
            <a:lvl5pPr marL="182880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821CE3F-B178-0F88-575A-C8CB5D40EB0F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525963" y="2026603"/>
            <a:ext cx="6766877" cy="3902075"/>
          </a:xfrm>
        </p:spPr>
        <p:txBody>
          <a:bodyPr/>
          <a:lstStyle>
            <a:lvl1pPr>
              <a:spcBef>
                <a:spcPts val="0"/>
              </a:spcBef>
              <a:spcAft>
                <a:spcPts val="1200"/>
              </a:spcAft>
              <a:defRPr/>
            </a:lvl1pPr>
            <a:lvl2pPr>
              <a:spcBef>
                <a:spcPts val="0"/>
              </a:spcBef>
              <a:spcAft>
                <a:spcPts val="600"/>
              </a:spcAft>
              <a:defRPr/>
            </a:lvl2pPr>
            <a:lvl3pPr>
              <a:spcBef>
                <a:spcPts val="0"/>
              </a:spcBef>
              <a:spcAft>
                <a:spcPts val="600"/>
              </a:spcAft>
              <a:defRPr/>
            </a:lvl3pPr>
            <a:lvl4pPr>
              <a:spcBef>
                <a:spcPts val="0"/>
              </a:spcBef>
              <a:spcAft>
                <a:spcPts val="600"/>
              </a:spcAft>
              <a:defRPr sz="2000"/>
            </a:lvl4pPr>
            <a:lvl5pPr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56AE9A4-A246-1D03-CC3B-E4043EAF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071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D06404F0-C6D6-98DF-5397-EF0F68B01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256" t="-150" r="58720" b="30269"/>
          <a:stretch/>
        </p:blipFill>
        <p:spPr>
          <a:xfrm>
            <a:off x="8972551" y="5081287"/>
            <a:ext cx="3219450" cy="1776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34FA256-5ADA-A5BF-D116-1CFAA7EF86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95483" y="2058670"/>
            <a:ext cx="3002755" cy="368776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1pPr>
            <a:lvl2pPr marL="228600" indent="-22860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2pPr>
            <a:lvl3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3pPr>
            <a:lvl4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4pPr>
            <a:lvl5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Font typeface="+mj-lt"/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1963485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10405174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9">
            <a:extLst>
              <a:ext uri="{FF2B5EF4-FFF2-40B4-BE49-F238E27FC236}">
                <a16:creationId xmlns:a16="http://schemas.microsoft.com/office/drawing/2014/main" id="{13B79C6E-CF07-9F13-4C7C-A28E3488E3D0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11352" y="2043429"/>
            <a:ext cx="10405174" cy="3925467"/>
          </a:xfrm>
        </p:spPr>
        <p:txBody>
          <a:bodyPr>
            <a:normAutofit/>
          </a:bodyPr>
          <a:lstStyle>
            <a:lvl1pPr marL="228600" indent="-2286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6858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2pPr>
            <a:lvl3pPr marL="11430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3pPr>
            <a:lvl4pPr marL="16002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4pPr>
            <a:lvl5pPr marL="2057400" indent="-228600">
              <a:lnSpc>
                <a:spcPct val="100000"/>
              </a:lnSpc>
              <a:spcBef>
                <a:spcPts val="500"/>
              </a:spcBef>
              <a:spcAft>
                <a:spcPts val="600"/>
              </a:spcAft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6768248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5F4A3D2-0CBC-CF43-C14A-141B19AE6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433" t="-5525" r="24023" b="11733"/>
          <a:stretch/>
        </p:blipFill>
        <p:spPr>
          <a:xfrm>
            <a:off x="4478101" y="0"/>
            <a:ext cx="77138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7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815" name="Group 814">
            <a:extLst>
              <a:ext uri="{FF2B5EF4-FFF2-40B4-BE49-F238E27FC236}">
                <a16:creationId xmlns:a16="http://schemas.microsoft.com/office/drawing/2014/main" id="{98F70650-8E48-1844-382B-91FBA9C8DD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16" y="-50037"/>
            <a:ext cx="12186031" cy="3025624"/>
            <a:chOff x="5716" y="-50037"/>
            <a:chExt cx="12186031" cy="3025624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65435" y="2327548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14163" y="1807872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92192" y="292266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8070" y="29318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 775">
              <a:extLst>
                <a:ext uri="{FF2B5EF4-FFF2-40B4-BE49-F238E27FC236}">
                  <a16:creationId xmlns:a16="http://schemas.microsoft.com/office/drawing/2014/main" id="{8AE234EC-24BB-C203-13CC-0DE3E8682DFF}"/>
                </a:ext>
              </a:extLst>
            </p:cNvPr>
            <p:cNvSpPr/>
            <p:nvPr/>
          </p:nvSpPr>
          <p:spPr>
            <a:xfrm>
              <a:off x="10809444" y="-12696"/>
              <a:ext cx="1265873" cy="505824"/>
            </a:xfrm>
            <a:custGeom>
              <a:avLst/>
              <a:gdLst>
                <a:gd name="connsiteX0" fmla="*/ 0 w 1265873"/>
                <a:gd name="connsiteY0" fmla="*/ 0 h 505824"/>
                <a:gd name="connsiteX1" fmla="*/ 945372 w 1265873"/>
                <a:gd name="connsiteY1" fmla="*/ 0 h 505824"/>
                <a:gd name="connsiteX2" fmla="*/ 1265873 w 1265873"/>
                <a:gd name="connsiteY2" fmla="*/ 102450 h 505824"/>
                <a:gd name="connsiteX3" fmla="*/ 1265873 w 1265873"/>
                <a:gd name="connsiteY3" fmla="*/ 505824 h 505824"/>
                <a:gd name="connsiteX4" fmla="*/ 0 w 1265873"/>
                <a:gd name="connsiteY4" fmla="*/ 101688 h 50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5873" h="505824">
                  <a:moveTo>
                    <a:pt x="0" y="0"/>
                  </a:moveTo>
                  <a:lnTo>
                    <a:pt x="945372" y="0"/>
                  </a:lnTo>
                  <a:lnTo>
                    <a:pt x="1265873" y="102450"/>
                  </a:lnTo>
                  <a:lnTo>
                    <a:pt x="1265873" y="505824"/>
                  </a:lnTo>
                  <a:lnTo>
                    <a:pt x="0" y="1016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6110" y="93055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91315" y="2655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9975" y="328071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14396" y="782994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20690" y="630380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42608" y="1060036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5769" y="422916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7813" y="852572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6438" y="247828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 788">
              <a:extLst>
                <a:ext uri="{FF2B5EF4-FFF2-40B4-BE49-F238E27FC236}">
                  <a16:creationId xmlns:a16="http://schemas.microsoft.com/office/drawing/2014/main" id="{9CB742FD-E6D8-87A6-F66D-D5830EC0FE4B}"/>
                </a:ext>
              </a:extLst>
            </p:cNvPr>
            <p:cNvSpPr/>
            <p:nvPr/>
          </p:nvSpPr>
          <p:spPr>
            <a:xfrm>
              <a:off x="5145790" y="-12696"/>
              <a:ext cx="3539857" cy="1070447"/>
            </a:xfrm>
            <a:custGeom>
              <a:avLst/>
              <a:gdLst>
                <a:gd name="connsiteX0" fmla="*/ 0 w 3539857"/>
                <a:gd name="connsiteY0" fmla="*/ 0 h 1070447"/>
                <a:gd name="connsiteX1" fmla="*/ 2020293 w 3539857"/>
                <a:gd name="connsiteY1" fmla="*/ 0 h 1070447"/>
                <a:gd name="connsiteX2" fmla="*/ 3539857 w 3539857"/>
                <a:gd name="connsiteY2" fmla="*/ 459354 h 1070447"/>
                <a:gd name="connsiteX3" fmla="*/ 3539857 w 3539857"/>
                <a:gd name="connsiteY3" fmla="*/ 1070447 h 1070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9857" h="1070447">
                  <a:moveTo>
                    <a:pt x="0" y="0"/>
                  </a:moveTo>
                  <a:lnTo>
                    <a:pt x="2020293" y="0"/>
                  </a:lnTo>
                  <a:lnTo>
                    <a:pt x="3539857" y="459354"/>
                  </a:lnTo>
                  <a:lnTo>
                    <a:pt x="3539857" y="10704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5" name="Freeform 784">
              <a:extLst>
                <a:ext uri="{FF2B5EF4-FFF2-40B4-BE49-F238E27FC236}">
                  <a16:creationId xmlns:a16="http://schemas.microsoft.com/office/drawing/2014/main" id="{95880C50-423C-1BDB-74B3-19400311FDC0}"/>
                </a:ext>
              </a:extLst>
            </p:cNvPr>
            <p:cNvSpPr/>
            <p:nvPr/>
          </p:nvSpPr>
          <p:spPr>
            <a:xfrm>
              <a:off x="7200361" y="-12696"/>
              <a:ext cx="1734016" cy="450213"/>
            </a:xfrm>
            <a:custGeom>
              <a:avLst/>
              <a:gdLst>
                <a:gd name="connsiteX0" fmla="*/ 0 w 1734016"/>
                <a:gd name="connsiteY0" fmla="*/ 0 h 450213"/>
                <a:gd name="connsiteX1" fmla="*/ 901572 w 1734016"/>
                <a:gd name="connsiteY1" fmla="*/ 0 h 450213"/>
                <a:gd name="connsiteX2" fmla="*/ 1734016 w 1734016"/>
                <a:gd name="connsiteY2" fmla="*/ 251510 h 450213"/>
                <a:gd name="connsiteX3" fmla="*/ 1489476 w 1734016"/>
                <a:gd name="connsiteY3" fmla="*/ 450213 h 450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4016" h="450213">
                  <a:moveTo>
                    <a:pt x="0" y="0"/>
                  </a:moveTo>
                  <a:lnTo>
                    <a:pt x="901572" y="0"/>
                  </a:lnTo>
                  <a:lnTo>
                    <a:pt x="1734016" y="251510"/>
                  </a:lnTo>
                  <a:lnTo>
                    <a:pt x="1489476" y="45021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80" name="Freeform 779">
              <a:extLst>
                <a:ext uri="{FF2B5EF4-FFF2-40B4-BE49-F238E27FC236}">
                  <a16:creationId xmlns:a16="http://schemas.microsoft.com/office/drawing/2014/main" id="{DA802240-291A-34FF-3135-1B01B1041638}"/>
                </a:ext>
              </a:extLst>
            </p:cNvPr>
            <p:cNvSpPr/>
            <p:nvPr userDrawn="1"/>
          </p:nvSpPr>
          <p:spPr>
            <a:xfrm>
              <a:off x="8136109" y="-12695"/>
              <a:ext cx="1588137" cy="527789"/>
            </a:xfrm>
            <a:custGeom>
              <a:avLst/>
              <a:gdLst>
                <a:gd name="connsiteX0" fmla="*/ 0 w 1588137"/>
                <a:gd name="connsiteY0" fmla="*/ 0 h 527789"/>
                <a:gd name="connsiteX1" fmla="*/ 792404 w 1588137"/>
                <a:gd name="connsiteY1" fmla="*/ 0 h 527789"/>
                <a:gd name="connsiteX2" fmla="*/ 1588137 w 1588137"/>
                <a:gd name="connsiteY2" fmla="*/ 240590 h 527789"/>
                <a:gd name="connsiteX3" fmla="*/ 1588137 w 1588137"/>
                <a:gd name="connsiteY3" fmla="*/ 503158 h 527789"/>
                <a:gd name="connsiteX4" fmla="*/ 1334201 w 1588137"/>
                <a:gd name="connsiteY4" fmla="*/ 426216 h 527789"/>
                <a:gd name="connsiteX5" fmla="*/ 1331408 w 1588137"/>
                <a:gd name="connsiteY5" fmla="*/ 426216 h 527789"/>
                <a:gd name="connsiteX6" fmla="*/ 1330519 w 1588137"/>
                <a:gd name="connsiteY6" fmla="*/ 426216 h 527789"/>
                <a:gd name="connsiteX7" fmla="*/ 1329503 w 1588137"/>
                <a:gd name="connsiteY7" fmla="*/ 426216 h 527789"/>
                <a:gd name="connsiteX8" fmla="*/ 1203931 w 1588137"/>
                <a:gd name="connsiteY8" fmla="*/ 527789 h 527789"/>
                <a:gd name="connsiteX9" fmla="*/ 812235 w 1588137"/>
                <a:gd name="connsiteY9" fmla="*/ 408059 h 527789"/>
                <a:gd name="connsiteX10" fmla="*/ 812235 w 1588137"/>
                <a:gd name="connsiteY10" fmla="*/ 247319 h 527789"/>
                <a:gd name="connsiteX11" fmla="*/ 812235 w 1588137"/>
                <a:gd name="connsiteY11" fmla="*/ 246557 h 527789"/>
                <a:gd name="connsiteX12" fmla="*/ 812235 w 1588137"/>
                <a:gd name="connsiteY12" fmla="*/ 245668 h 527789"/>
                <a:gd name="connsiteX13" fmla="*/ 812235 w 1588137"/>
                <a:gd name="connsiteY13" fmla="*/ 244907 h 527789"/>
                <a:gd name="connsiteX14" fmla="*/ 811473 w 1588137"/>
                <a:gd name="connsiteY14" fmla="*/ 244907 h 527789"/>
                <a:gd name="connsiteX15" fmla="*/ 810711 w 1588137"/>
                <a:gd name="connsiteY15" fmla="*/ 244907 h 527789"/>
                <a:gd name="connsiteX16" fmla="*/ 810457 w 1588137"/>
                <a:gd name="connsiteY16" fmla="*/ 245034 h 527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88137" h="527789">
                  <a:moveTo>
                    <a:pt x="0" y="0"/>
                  </a:moveTo>
                  <a:lnTo>
                    <a:pt x="792404" y="0"/>
                  </a:lnTo>
                  <a:lnTo>
                    <a:pt x="1588137" y="240590"/>
                  </a:lnTo>
                  <a:lnTo>
                    <a:pt x="1588137" y="503158"/>
                  </a:lnTo>
                  <a:lnTo>
                    <a:pt x="1334201" y="426216"/>
                  </a:lnTo>
                  <a:lnTo>
                    <a:pt x="1331408" y="426216"/>
                  </a:lnTo>
                  <a:lnTo>
                    <a:pt x="1330519" y="426216"/>
                  </a:lnTo>
                  <a:lnTo>
                    <a:pt x="1329503" y="426216"/>
                  </a:lnTo>
                  <a:lnTo>
                    <a:pt x="1203931" y="527789"/>
                  </a:lnTo>
                  <a:lnTo>
                    <a:pt x="812235" y="408059"/>
                  </a:lnTo>
                  <a:lnTo>
                    <a:pt x="812235" y="247319"/>
                  </a:lnTo>
                  <a:cubicBezTo>
                    <a:pt x="812235" y="246557"/>
                    <a:pt x="812235" y="246811"/>
                    <a:pt x="812235" y="246557"/>
                  </a:cubicBezTo>
                  <a:cubicBezTo>
                    <a:pt x="812235" y="246303"/>
                    <a:pt x="812235" y="245668"/>
                    <a:pt x="812235" y="245668"/>
                  </a:cubicBezTo>
                  <a:lnTo>
                    <a:pt x="812235" y="244907"/>
                  </a:lnTo>
                  <a:lnTo>
                    <a:pt x="811473" y="244907"/>
                  </a:lnTo>
                  <a:lnTo>
                    <a:pt x="810711" y="244907"/>
                  </a:lnTo>
                  <a:lnTo>
                    <a:pt x="810457" y="24503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6181" y="-34166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 777">
              <a:extLst>
                <a:ext uri="{FF2B5EF4-FFF2-40B4-BE49-F238E27FC236}">
                  <a16:creationId xmlns:a16="http://schemas.microsoft.com/office/drawing/2014/main" id="{9EBADD24-CA3B-B936-2CC1-E5826527A689}"/>
                </a:ext>
              </a:extLst>
            </p:cNvPr>
            <p:cNvSpPr/>
            <p:nvPr/>
          </p:nvSpPr>
          <p:spPr>
            <a:xfrm>
              <a:off x="8963680" y="-12696"/>
              <a:ext cx="1050864" cy="231449"/>
            </a:xfrm>
            <a:custGeom>
              <a:avLst/>
              <a:gdLst>
                <a:gd name="connsiteX0" fmla="*/ 0 w 1050864"/>
                <a:gd name="connsiteY0" fmla="*/ 0 h 231449"/>
                <a:gd name="connsiteX1" fmla="*/ 1050864 w 1050864"/>
                <a:gd name="connsiteY1" fmla="*/ 0 h 231449"/>
                <a:gd name="connsiteX2" fmla="*/ 765898 w 1050864"/>
                <a:gd name="connsiteY2" fmla="*/ 231449 h 23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0864" h="231449">
                  <a:moveTo>
                    <a:pt x="0" y="0"/>
                  </a:moveTo>
                  <a:lnTo>
                    <a:pt x="1050864" y="0"/>
                  </a:lnTo>
                  <a:lnTo>
                    <a:pt x="765898" y="2314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15659" y="853334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81530" y="884949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404156" y="746047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64261" y="715448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60760" y="1948171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64746" y="1925190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71476" y="1752133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6134" y="1831742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70252" y="307756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80737" y="38713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 796">
              <a:extLst>
                <a:ext uri="{FF2B5EF4-FFF2-40B4-BE49-F238E27FC236}">
                  <a16:creationId xmlns:a16="http://schemas.microsoft.com/office/drawing/2014/main" id="{28C8952C-5B46-D1EC-FECE-2E1A2E1C1C1C}"/>
                </a:ext>
              </a:extLst>
            </p:cNvPr>
            <p:cNvSpPr/>
            <p:nvPr/>
          </p:nvSpPr>
          <p:spPr>
            <a:xfrm>
              <a:off x="4281244" y="-12696"/>
              <a:ext cx="1826185" cy="510522"/>
            </a:xfrm>
            <a:custGeom>
              <a:avLst/>
              <a:gdLst>
                <a:gd name="connsiteX0" fmla="*/ 45999 w 1826185"/>
                <a:gd name="connsiteY0" fmla="*/ 0 h 510522"/>
                <a:gd name="connsiteX1" fmla="*/ 795429 w 1826185"/>
                <a:gd name="connsiteY1" fmla="*/ 0 h 510522"/>
                <a:gd name="connsiteX2" fmla="*/ 1826185 w 1826185"/>
                <a:gd name="connsiteY2" fmla="*/ 311945 h 510522"/>
                <a:gd name="connsiteX3" fmla="*/ 1583294 w 1826185"/>
                <a:gd name="connsiteY3" fmla="*/ 510522 h 510522"/>
                <a:gd name="connsiteX4" fmla="*/ 0 w 1826185"/>
                <a:gd name="connsiteY4" fmla="*/ 31856 h 510522"/>
                <a:gd name="connsiteX5" fmla="*/ 13332 w 1826185"/>
                <a:gd name="connsiteY5" fmla="*/ 21064 h 510522"/>
                <a:gd name="connsiteX6" fmla="*/ 14728 w 1826185"/>
                <a:gd name="connsiteY6" fmla="*/ 21952 h 510522"/>
                <a:gd name="connsiteX7" fmla="*/ 16887 w 1826185"/>
                <a:gd name="connsiteY7" fmla="*/ 21952 h 510522"/>
                <a:gd name="connsiteX8" fmla="*/ 18664 w 1826185"/>
                <a:gd name="connsiteY8" fmla="*/ 21952 h 510522"/>
                <a:gd name="connsiteX9" fmla="*/ 20188 w 1826185"/>
                <a:gd name="connsiteY9" fmla="*/ 21064 h 510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6185" h="510522">
                  <a:moveTo>
                    <a:pt x="45999" y="0"/>
                  </a:moveTo>
                  <a:lnTo>
                    <a:pt x="795429" y="0"/>
                  </a:lnTo>
                  <a:lnTo>
                    <a:pt x="1826185" y="311945"/>
                  </a:lnTo>
                  <a:lnTo>
                    <a:pt x="1583294" y="510522"/>
                  </a:lnTo>
                  <a:lnTo>
                    <a:pt x="0" y="31856"/>
                  </a:lnTo>
                  <a:lnTo>
                    <a:pt x="13332" y="21064"/>
                  </a:lnTo>
                  <a:cubicBezTo>
                    <a:pt x="13751" y="21432"/>
                    <a:pt x="14220" y="21737"/>
                    <a:pt x="14728" y="21952"/>
                  </a:cubicBezTo>
                  <a:cubicBezTo>
                    <a:pt x="15439" y="22079"/>
                    <a:pt x="16176" y="22079"/>
                    <a:pt x="16887" y="21952"/>
                  </a:cubicBezTo>
                  <a:lnTo>
                    <a:pt x="18664" y="21952"/>
                  </a:lnTo>
                  <a:cubicBezTo>
                    <a:pt x="19210" y="21737"/>
                    <a:pt x="19731" y="21432"/>
                    <a:pt x="20188" y="21064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3" name="Freeform 802">
              <a:extLst>
                <a:ext uri="{FF2B5EF4-FFF2-40B4-BE49-F238E27FC236}">
                  <a16:creationId xmlns:a16="http://schemas.microsoft.com/office/drawing/2014/main" id="{FA10EB6E-9C26-5CF2-4D48-9099D7D162DF}"/>
                </a:ext>
              </a:extLst>
            </p:cNvPr>
            <p:cNvSpPr/>
            <p:nvPr/>
          </p:nvSpPr>
          <p:spPr>
            <a:xfrm>
              <a:off x="3884723" y="-12695"/>
              <a:ext cx="242636" cy="547597"/>
            </a:xfrm>
            <a:custGeom>
              <a:avLst/>
              <a:gdLst>
                <a:gd name="connsiteX0" fmla="*/ 0 w 242636"/>
                <a:gd name="connsiteY0" fmla="*/ 0 h 547597"/>
                <a:gd name="connsiteX1" fmla="*/ 242636 w 242636"/>
                <a:gd name="connsiteY1" fmla="*/ 0 h 547597"/>
                <a:gd name="connsiteX2" fmla="*/ 242636 w 242636"/>
                <a:gd name="connsiteY2" fmla="*/ 61948 h 547597"/>
                <a:gd name="connsiteX3" fmla="*/ 242636 w 242636"/>
                <a:gd name="connsiteY3" fmla="*/ 165553 h 547597"/>
                <a:gd name="connsiteX4" fmla="*/ 242636 w 242636"/>
                <a:gd name="connsiteY4" fmla="*/ 350036 h 547597"/>
                <a:gd name="connsiteX5" fmla="*/ 0 w 242636"/>
                <a:gd name="connsiteY5" fmla="*/ 547597 h 54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2636" h="547597">
                  <a:moveTo>
                    <a:pt x="0" y="0"/>
                  </a:moveTo>
                  <a:lnTo>
                    <a:pt x="242636" y="0"/>
                  </a:lnTo>
                  <a:lnTo>
                    <a:pt x="242636" y="61948"/>
                  </a:lnTo>
                  <a:lnTo>
                    <a:pt x="242636" y="165553"/>
                  </a:lnTo>
                  <a:lnTo>
                    <a:pt x="242636" y="350036"/>
                  </a:lnTo>
                  <a:lnTo>
                    <a:pt x="0" y="54759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1" name="Freeform 800">
              <a:extLst>
                <a:ext uri="{FF2B5EF4-FFF2-40B4-BE49-F238E27FC236}">
                  <a16:creationId xmlns:a16="http://schemas.microsoft.com/office/drawing/2014/main" id="{5CD91505-58C6-46EC-09EA-BF96BB70EFC8}"/>
                </a:ext>
              </a:extLst>
            </p:cNvPr>
            <p:cNvSpPr/>
            <p:nvPr/>
          </p:nvSpPr>
          <p:spPr>
            <a:xfrm>
              <a:off x="2048998" y="-12696"/>
              <a:ext cx="1824932" cy="551786"/>
            </a:xfrm>
            <a:custGeom>
              <a:avLst/>
              <a:gdLst>
                <a:gd name="connsiteX0" fmla="*/ 0 w 1824932"/>
                <a:gd name="connsiteY0" fmla="*/ 0 h 551786"/>
                <a:gd name="connsiteX1" fmla="*/ 1824932 w 1824932"/>
                <a:gd name="connsiteY1" fmla="*/ 0 h 551786"/>
                <a:gd name="connsiteX2" fmla="*/ 1824932 w 1824932"/>
                <a:gd name="connsiteY2" fmla="*/ 551786 h 55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24932" h="551786">
                  <a:moveTo>
                    <a:pt x="0" y="0"/>
                  </a:moveTo>
                  <a:lnTo>
                    <a:pt x="1824932" y="0"/>
                  </a:lnTo>
                  <a:lnTo>
                    <a:pt x="1824932" y="551786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60071" y="934974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7235" y="1770925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9272" y="1087842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41185" y="2444231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41438" y="2122369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41684" y="934974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41513" y="1301655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13557" y="1551906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8167" y="1663130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5839" y="853461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14396" y="1105871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61095" y="984364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6179" y="1190431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30751" y="653742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7740" y="1906144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8740" y="2153603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14168" y="2732192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40295" y="2510254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45628" y="2372748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8994" y="1476234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30587" y="1419734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34015" y="1311177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85459" y="893328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5716" y="7225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 809">
              <a:extLst>
                <a:ext uri="{FF2B5EF4-FFF2-40B4-BE49-F238E27FC236}">
                  <a16:creationId xmlns:a16="http://schemas.microsoft.com/office/drawing/2014/main" id="{47B922FA-CDEA-A2D1-1DF9-A5354EB44AE0}"/>
                </a:ext>
              </a:extLst>
            </p:cNvPr>
            <p:cNvSpPr/>
            <p:nvPr/>
          </p:nvSpPr>
          <p:spPr>
            <a:xfrm>
              <a:off x="5716" y="-12696"/>
              <a:ext cx="4239343" cy="1032611"/>
            </a:xfrm>
            <a:custGeom>
              <a:avLst/>
              <a:gdLst>
                <a:gd name="connsiteX0" fmla="*/ 0 w 4239343"/>
                <a:gd name="connsiteY0" fmla="*/ 0 h 1032611"/>
                <a:gd name="connsiteX1" fmla="*/ 672711 w 4239343"/>
                <a:gd name="connsiteY1" fmla="*/ 0 h 1032611"/>
                <a:gd name="connsiteX2" fmla="*/ 4239343 w 4239343"/>
                <a:gd name="connsiteY2" fmla="*/ 897391 h 1032611"/>
                <a:gd name="connsiteX3" fmla="*/ 4073015 w 4239343"/>
                <a:gd name="connsiteY3" fmla="*/ 1032611 h 1032611"/>
                <a:gd name="connsiteX4" fmla="*/ 0 w 4239343"/>
                <a:gd name="connsiteY4" fmla="*/ 9764 h 1032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032611">
                  <a:moveTo>
                    <a:pt x="0" y="0"/>
                  </a:moveTo>
                  <a:lnTo>
                    <a:pt x="672711" y="0"/>
                  </a:lnTo>
                  <a:lnTo>
                    <a:pt x="4239343" y="897391"/>
                  </a:lnTo>
                  <a:lnTo>
                    <a:pt x="4073015" y="1032611"/>
                  </a:lnTo>
                  <a:lnTo>
                    <a:pt x="0" y="976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60272" y="1245789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81041" y="1164022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85358" y="1007980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8071" y="318802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13889" y="773218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13453" y="1240964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11548" y="62009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10914" y="62161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11511" y="624285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31815" y="1056862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10914" y="62111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10914" y="62022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13326" y="621619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33593" y="848890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32958" y="105597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94787" y="855746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51688" y="-391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6245" y="1065369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85011" y="445262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 790">
              <a:extLst>
                <a:ext uri="{FF2B5EF4-FFF2-40B4-BE49-F238E27FC236}">
                  <a16:creationId xmlns:a16="http://schemas.microsoft.com/office/drawing/2014/main" id="{676E1FD3-28A9-7EA4-4B57-B6D4974B61F1}"/>
                </a:ext>
              </a:extLst>
            </p:cNvPr>
            <p:cNvSpPr/>
            <p:nvPr/>
          </p:nvSpPr>
          <p:spPr>
            <a:xfrm>
              <a:off x="7164989" y="-12695"/>
              <a:ext cx="1525737" cy="460751"/>
            </a:xfrm>
            <a:custGeom>
              <a:avLst/>
              <a:gdLst>
                <a:gd name="connsiteX0" fmla="*/ 0 w 1525737"/>
                <a:gd name="connsiteY0" fmla="*/ 0 h 460751"/>
                <a:gd name="connsiteX1" fmla="*/ 34663 w 1525737"/>
                <a:gd name="connsiteY1" fmla="*/ 0 h 460751"/>
                <a:gd name="connsiteX2" fmla="*/ 1524087 w 1525737"/>
                <a:gd name="connsiteY2" fmla="*/ 450213 h 460751"/>
                <a:gd name="connsiteX3" fmla="*/ 1521801 w 1525737"/>
                <a:gd name="connsiteY3" fmla="*/ 452117 h 460751"/>
                <a:gd name="connsiteX4" fmla="*/ 1521458 w 1525737"/>
                <a:gd name="connsiteY4" fmla="*/ 452460 h 460751"/>
                <a:gd name="connsiteX5" fmla="*/ 1521801 w 1525737"/>
                <a:gd name="connsiteY5" fmla="*/ 459100 h 460751"/>
                <a:gd name="connsiteX6" fmla="*/ 1525737 w 1525737"/>
                <a:gd name="connsiteY6" fmla="*/ 460751 h 460751"/>
                <a:gd name="connsiteX7" fmla="*/ 1524087 w 1525737"/>
                <a:gd name="connsiteY7" fmla="*/ 460751 h 460751"/>
                <a:gd name="connsiteX8" fmla="*/ 1520404 w 1525737"/>
                <a:gd name="connsiteY8" fmla="*/ 459608 h 460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5737" h="460751">
                  <a:moveTo>
                    <a:pt x="0" y="0"/>
                  </a:moveTo>
                  <a:lnTo>
                    <a:pt x="34663" y="0"/>
                  </a:lnTo>
                  <a:lnTo>
                    <a:pt x="1524087" y="450213"/>
                  </a:lnTo>
                  <a:lnTo>
                    <a:pt x="1521801" y="452117"/>
                  </a:lnTo>
                  <a:cubicBezTo>
                    <a:pt x="1521674" y="452231"/>
                    <a:pt x="1521560" y="452346"/>
                    <a:pt x="1521458" y="452460"/>
                  </a:cubicBezTo>
                  <a:cubicBezTo>
                    <a:pt x="1519719" y="454390"/>
                    <a:pt x="1519871" y="457361"/>
                    <a:pt x="1521801" y="459100"/>
                  </a:cubicBezTo>
                  <a:cubicBezTo>
                    <a:pt x="1522855" y="460129"/>
                    <a:pt x="1524264" y="460713"/>
                    <a:pt x="1525737" y="460751"/>
                  </a:cubicBezTo>
                  <a:lnTo>
                    <a:pt x="1524087" y="460751"/>
                  </a:lnTo>
                  <a:lnTo>
                    <a:pt x="1520404" y="4596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8851" y="2334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9994" y="23487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7073" y="232719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5923" y="239448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50375" y="397522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25389" y="226244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 782">
              <a:extLst>
                <a:ext uri="{FF2B5EF4-FFF2-40B4-BE49-F238E27FC236}">
                  <a16:creationId xmlns:a16="http://schemas.microsoft.com/office/drawing/2014/main" id="{AC5F2025-A1DD-E6B5-9595-D6808C59AB5E}"/>
                </a:ext>
              </a:extLst>
            </p:cNvPr>
            <p:cNvSpPr/>
            <p:nvPr/>
          </p:nvSpPr>
          <p:spPr>
            <a:xfrm>
              <a:off x="8928349" y="-12696"/>
              <a:ext cx="802500" cy="241733"/>
            </a:xfrm>
            <a:custGeom>
              <a:avLst/>
              <a:gdLst>
                <a:gd name="connsiteX0" fmla="*/ 0 w 802500"/>
                <a:gd name="connsiteY0" fmla="*/ 0 h 241733"/>
                <a:gd name="connsiteX1" fmla="*/ 35612 w 802500"/>
                <a:gd name="connsiteY1" fmla="*/ 0 h 241733"/>
                <a:gd name="connsiteX2" fmla="*/ 800850 w 802500"/>
                <a:gd name="connsiteY2" fmla="*/ 231195 h 241733"/>
                <a:gd name="connsiteX3" fmla="*/ 798437 w 802500"/>
                <a:gd name="connsiteY3" fmla="*/ 233099 h 241733"/>
                <a:gd name="connsiteX4" fmla="*/ 798095 w 802500"/>
                <a:gd name="connsiteY4" fmla="*/ 233442 h 241733"/>
                <a:gd name="connsiteX5" fmla="*/ 798437 w 802500"/>
                <a:gd name="connsiteY5" fmla="*/ 240082 h 241733"/>
                <a:gd name="connsiteX6" fmla="*/ 802500 w 802500"/>
                <a:gd name="connsiteY6" fmla="*/ 241733 h 241733"/>
                <a:gd name="connsiteX7" fmla="*/ 800722 w 802500"/>
                <a:gd name="connsiteY7" fmla="*/ 241733 h 241733"/>
                <a:gd name="connsiteX8" fmla="*/ 797041 w 802500"/>
                <a:gd name="connsiteY8" fmla="*/ 240844 h 241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02500" h="241733">
                  <a:moveTo>
                    <a:pt x="0" y="0"/>
                  </a:moveTo>
                  <a:lnTo>
                    <a:pt x="35612" y="0"/>
                  </a:lnTo>
                  <a:lnTo>
                    <a:pt x="800850" y="231195"/>
                  </a:lnTo>
                  <a:lnTo>
                    <a:pt x="798437" y="233099"/>
                  </a:lnTo>
                  <a:cubicBezTo>
                    <a:pt x="798310" y="233214"/>
                    <a:pt x="798196" y="233328"/>
                    <a:pt x="798095" y="233442"/>
                  </a:cubicBezTo>
                  <a:cubicBezTo>
                    <a:pt x="796355" y="235372"/>
                    <a:pt x="796507" y="238343"/>
                    <a:pt x="798437" y="240082"/>
                  </a:cubicBezTo>
                  <a:cubicBezTo>
                    <a:pt x="799529" y="241136"/>
                    <a:pt x="800989" y="241733"/>
                    <a:pt x="802500" y="241733"/>
                  </a:cubicBezTo>
                  <a:lnTo>
                    <a:pt x="800722" y="241733"/>
                  </a:lnTo>
                  <a:lnTo>
                    <a:pt x="797041" y="2408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31483" y="228021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7157" y="-45212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25613" y="-50037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 772">
              <a:extLst>
                <a:ext uri="{FF2B5EF4-FFF2-40B4-BE49-F238E27FC236}">
                  <a16:creationId xmlns:a16="http://schemas.microsoft.com/office/drawing/2014/main" id="{933BA95F-42B0-929B-69A1-690B15D71E8F}"/>
                </a:ext>
              </a:extLst>
            </p:cNvPr>
            <p:cNvSpPr/>
            <p:nvPr/>
          </p:nvSpPr>
          <p:spPr>
            <a:xfrm>
              <a:off x="10803222" y="89626"/>
              <a:ext cx="1276793" cy="415944"/>
            </a:xfrm>
            <a:custGeom>
              <a:avLst/>
              <a:gdLst>
                <a:gd name="connsiteX0" fmla="*/ 7364 w 1276793"/>
                <a:gd name="connsiteY0" fmla="*/ 0 h 415944"/>
                <a:gd name="connsiteX1" fmla="*/ 1273238 w 1276793"/>
                <a:gd name="connsiteY1" fmla="*/ 404136 h 415944"/>
                <a:gd name="connsiteX2" fmla="*/ 1273238 w 1276793"/>
                <a:gd name="connsiteY2" fmla="*/ 411119 h 415944"/>
                <a:gd name="connsiteX3" fmla="*/ 1273238 w 1276793"/>
                <a:gd name="connsiteY3" fmla="*/ 412135 h 415944"/>
                <a:gd name="connsiteX4" fmla="*/ 1273238 w 1276793"/>
                <a:gd name="connsiteY4" fmla="*/ 413024 h 415944"/>
                <a:gd name="connsiteX5" fmla="*/ 1273873 w 1276793"/>
                <a:gd name="connsiteY5" fmla="*/ 413786 h 415944"/>
                <a:gd name="connsiteX6" fmla="*/ 1273873 w 1276793"/>
                <a:gd name="connsiteY6" fmla="*/ 414547 h 415944"/>
                <a:gd name="connsiteX7" fmla="*/ 1274635 w 1276793"/>
                <a:gd name="connsiteY7" fmla="*/ 414547 h 415944"/>
                <a:gd name="connsiteX8" fmla="*/ 1276793 w 1276793"/>
                <a:gd name="connsiteY8" fmla="*/ 415944 h 415944"/>
                <a:gd name="connsiteX9" fmla="*/ 0 w 1276793"/>
                <a:gd name="connsiteY9" fmla="*/ 8380 h 415944"/>
                <a:gd name="connsiteX10" fmla="*/ 2032 w 1276793"/>
                <a:gd name="connsiteY10" fmla="*/ 8380 h 415944"/>
                <a:gd name="connsiteX11" fmla="*/ 2044 w 1276793"/>
                <a:gd name="connsiteY11" fmla="*/ 8380 h 415944"/>
                <a:gd name="connsiteX12" fmla="*/ 7364 w 1276793"/>
                <a:gd name="connsiteY12" fmla="*/ 3555 h 4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6793" h="415944">
                  <a:moveTo>
                    <a:pt x="7364" y="0"/>
                  </a:moveTo>
                  <a:lnTo>
                    <a:pt x="1273238" y="404136"/>
                  </a:lnTo>
                  <a:lnTo>
                    <a:pt x="1273238" y="411119"/>
                  </a:lnTo>
                  <a:cubicBezTo>
                    <a:pt x="1273238" y="412135"/>
                    <a:pt x="1273238" y="411246"/>
                    <a:pt x="1273238" y="412135"/>
                  </a:cubicBezTo>
                  <a:cubicBezTo>
                    <a:pt x="1273238" y="413024"/>
                    <a:pt x="1273238" y="413024"/>
                    <a:pt x="1273238" y="413024"/>
                  </a:cubicBezTo>
                  <a:lnTo>
                    <a:pt x="1273873" y="413786"/>
                  </a:lnTo>
                  <a:lnTo>
                    <a:pt x="1273873" y="414547"/>
                  </a:lnTo>
                  <a:lnTo>
                    <a:pt x="1274635" y="414547"/>
                  </a:lnTo>
                  <a:lnTo>
                    <a:pt x="1276793" y="415944"/>
                  </a:lnTo>
                  <a:lnTo>
                    <a:pt x="0" y="8380"/>
                  </a:lnTo>
                  <a:cubicBezTo>
                    <a:pt x="673" y="8519"/>
                    <a:pt x="1359" y="8519"/>
                    <a:pt x="2032" y="8380"/>
                  </a:cubicBezTo>
                  <a:cubicBezTo>
                    <a:pt x="2032" y="8380"/>
                    <a:pt x="2044" y="8380"/>
                    <a:pt x="2044" y="8380"/>
                  </a:cubicBezTo>
                  <a:cubicBezTo>
                    <a:pt x="4850" y="8519"/>
                    <a:pt x="7225" y="6361"/>
                    <a:pt x="7364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75222" y="89754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6333" y="88992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7095" y="-10169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72343" y="-44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74619" y="-7757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15659" y="1046958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804867" y="876188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63347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6395" y="7047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64363" y="7055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8426" y="715194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54004" y="8401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54512" y="841272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51592" y="83873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63347" y="705496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65125" y="705544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7538" y="705544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9179" y="83746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50576" y="83797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43338" y="841653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54258" y="8406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53115" y="838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6645" y="837463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7430" y="1283498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8829" y="1549367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8232" y="1559397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33534" y="165754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23731" y="1513308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8867" y="165348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20372" y="1411608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20645" y="1414274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9826" y="1413005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22334" y="1417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20683" y="1303051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92955" y="14533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95368" y="145668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94225" y="1454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94960" y="1302543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91050" y="1452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93463" y="14538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85210" y="1456554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94479" y="1454903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9527" y="145223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30995" y="1451095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8202" y="1550002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9921" y="1409865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83936" y="983729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85332" y="113024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5716" y="100673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74794" y="1027406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80127" y="102918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5716" y="-2932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60930" y="879489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61437" y="881266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8390" y="87872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 811">
              <a:extLst>
                <a:ext uri="{FF2B5EF4-FFF2-40B4-BE49-F238E27FC236}">
                  <a16:creationId xmlns:a16="http://schemas.microsoft.com/office/drawing/2014/main" id="{50B8F123-EE23-99D3-DF8D-303C7DB6546B}"/>
                </a:ext>
              </a:extLst>
            </p:cNvPr>
            <p:cNvSpPr/>
            <p:nvPr/>
          </p:nvSpPr>
          <p:spPr>
            <a:xfrm>
              <a:off x="678430" y="-12696"/>
              <a:ext cx="3578310" cy="897391"/>
            </a:xfrm>
            <a:custGeom>
              <a:avLst/>
              <a:gdLst>
                <a:gd name="connsiteX0" fmla="*/ 0 w 3578310"/>
                <a:gd name="connsiteY0" fmla="*/ 0 h 897391"/>
                <a:gd name="connsiteX1" fmla="*/ 39959 w 3578310"/>
                <a:gd name="connsiteY1" fmla="*/ 0 h 897391"/>
                <a:gd name="connsiteX2" fmla="*/ 3578310 w 3578310"/>
                <a:gd name="connsiteY2" fmla="*/ 890788 h 897391"/>
                <a:gd name="connsiteX3" fmla="*/ 3577168 w 3578310"/>
                <a:gd name="connsiteY3" fmla="*/ 890788 h 897391"/>
                <a:gd name="connsiteX4" fmla="*/ 3575136 w 3578310"/>
                <a:gd name="connsiteY4" fmla="*/ 890788 h 897391"/>
                <a:gd name="connsiteX5" fmla="*/ 3573993 w 3578310"/>
                <a:gd name="connsiteY5" fmla="*/ 891423 h 897391"/>
                <a:gd name="connsiteX6" fmla="*/ 3566629 w 3578310"/>
                <a:gd name="connsiteY6" fmla="*/ 897391 h 897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78310" h="897391">
                  <a:moveTo>
                    <a:pt x="0" y="0"/>
                  </a:moveTo>
                  <a:lnTo>
                    <a:pt x="39959" y="0"/>
                  </a:lnTo>
                  <a:lnTo>
                    <a:pt x="3578310" y="890788"/>
                  </a:lnTo>
                  <a:lnTo>
                    <a:pt x="3577168" y="890788"/>
                  </a:lnTo>
                  <a:lnTo>
                    <a:pt x="3575136" y="890788"/>
                  </a:lnTo>
                  <a:lnTo>
                    <a:pt x="3573993" y="891423"/>
                  </a:lnTo>
                  <a:lnTo>
                    <a:pt x="3566629" y="8973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8263" y="8778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6105" y="8774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61056" y="8806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9406" y="87898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50645" y="881647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75526" y="877457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9256" y="1332127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74058" y="1257597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60145" y="1458078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71011" y="115576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71687" y="1158436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505216" y="9994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70374" y="1155515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71392" y="1000235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71646" y="1162625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54228" y="12277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54228" y="12296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52704" y="12261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504217" y="997483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50927" y="1226033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43436" y="1229537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52704" y="1226363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9276" y="12250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54228" y="122776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52653" y="1225220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9479" y="1353076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70319" y="1153023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9109" y="2038698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7636" y="2018257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60507" y="2121480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55605" y="19152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54405" y="1916810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55303" y="1920111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9714" y="2018510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54334" y="1916175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55350" y="1915413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55300" y="2020288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8017" y="1916810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50708" y="1939156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7256" y="19343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55097" y="193306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8145" y="1935347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81024" y="1889258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82675" y="1816633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70283" y="1817395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74498" y="1739183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71496" y="1803174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53395" y="1738040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9213" y="33761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7435" y="32619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9496" y="915675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73372" y="640029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9333" y="505190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64538" y="506714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9524" y="17651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22792" y="293917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23300" y="295694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20760" y="293155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9237" y="292012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21141" y="29340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7205" y="291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22919" y="2949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12507" y="296710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61334" y="293663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83199" y="337340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84468" y="546581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 806">
              <a:extLst>
                <a:ext uri="{FF2B5EF4-FFF2-40B4-BE49-F238E27FC236}">
                  <a16:creationId xmlns:a16="http://schemas.microsoft.com/office/drawing/2014/main" id="{2B053F69-4645-CC09-81FA-FEE8DA57DD97}"/>
                </a:ext>
              </a:extLst>
            </p:cNvPr>
            <p:cNvSpPr/>
            <p:nvPr/>
          </p:nvSpPr>
          <p:spPr>
            <a:xfrm>
              <a:off x="2014803" y="-12696"/>
              <a:ext cx="1865222" cy="563292"/>
            </a:xfrm>
            <a:custGeom>
              <a:avLst/>
              <a:gdLst>
                <a:gd name="connsiteX0" fmla="*/ 0 w 1865222"/>
                <a:gd name="connsiteY0" fmla="*/ 0 h 563292"/>
                <a:gd name="connsiteX1" fmla="*/ 34554 w 1865222"/>
                <a:gd name="connsiteY1" fmla="*/ 0 h 563292"/>
                <a:gd name="connsiteX2" fmla="*/ 1859128 w 1865222"/>
                <a:gd name="connsiteY2" fmla="*/ 551786 h 563292"/>
                <a:gd name="connsiteX3" fmla="*/ 1859128 w 1865222"/>
                <a:gd name="connsiteY3" fmla="*/ 558515 h 563292"/>
                <a:gd name="connsiteX4" fmla="*/ 1859191 w 1865222"/>
                <a:gd name="connsiteY4" fmla="*/ 558998 h 563292"/>
                <a:gd name="connsiteX5" fmla="*/ 1865222 w 1865222"/>
                <a:gd name="connsiteY5" fmla="*/ 563213 h 563292"/>
                <a:gd name="connsiteX6" fmla="*/ 1863444 w 1865222"/>
                <a:gd name="connsiteY6" fmla="*/ 563213 h 563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5222" h="563292">
                  <a:moveTo>
                    <a:pt x="0" y="0"/>
                  </a:moveTo>
                  <a:lnTo>
                    <a:pt x="34554" y="0"/>
                  </a:lnTo>
                  <a:lnTo>
                    <a:pt x="1859128" y="551786"/>
                  </a:lnTo>
                  <a:lnTo>
                    <a:pt x="1859128" y="558515"/>
                  </a:lnTo>
                  <a:cubicBezTo>
                    <a:pt x="1859140" y="558680"/>
                    <a:pt x="1859166" y="558833"/>
                    <a:pt x="1859191" y="558998"/>
                  </a:cubicBezTo>
                  <a:cubicBezTo>
                    <a:pt x="1859686" y="561829"/>
                    <a:pt x="1862390" y="563708"/>
                    <a:pt x="1865222" y="563213"/>
                  </a:cubicBezTo>
                  <a:lnTo>
                    <a:pt x="1863444" y="5632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805" name="Freeform 804">
              <a:extLst>
                <a:ext uri="{FF2B5EF4-FFF2-40B4-BE49-F238E27FC236}">
                  <a16:creationId xmlns:a16="http://schemas.microsoft.com/office/drawing/2014/main" id="{6A455F2E-C95D-C0C6-4699-32D861181A07}"/>
                </a:ext>
              </a:extLst>
            </p:cNvPr>
            <p:cNvSpPr/>
            <p:nvPr/>
          </p:nvSpPr>
          <p:spPr>
            <a:xfrm>
              <a:off x="3874057" y="-12696"/>
              <a:ext cx="10538" cy="563600"/>
            </a:xfrm>
            <a:custGeom>
              <a:avLst/>
              <a:gdLst>
                <a:gd name="connsiteX0" fmla="*/ 0 w 10538"/>
                <a:gd name="connsiteY0" fmla="*/ 0 h 563600"/>
                <a:gd name="connsiteX1" fmla="*/ 10538 w 10538"/>
                <a:gd name="connsiteY1" fmla="*/ 0 h 563600"/>
                <a:gd name="connsiteX2" fmla="*/ 10538 w 10538"/>
                <a:gd name="connsiteY2" fmla="*/ 558515 h 563600"/>
                <a:gd name="connsiteX3" fmla="*/ 10538 w 10538"/>
                <a:gd name="connsiteY3" fmla="*/ 559277 h 563600"/>
                <a:gd name="connsiteX4" fmla="*/ 9776 w 10538"/>
                <a:gd name="connsiteY4" fmla="*/ 560547 h 563600"/>
                <a:gd name="connsiteX5" fmla="*/ 8253 w 10538"/>
                <a:gd name="connsiteY5" fmla="*/ 562705 h 563600"/>
                <a:gd name="connsiteX6" fmla="*/ 5460 w 10538"/>
                <a:gd name="connsiteY6" fmla="*/ 563594 h 563600"/>
                <a:gd name="connsiteX7" fmla="*/ 5447 w 10538"/>
                <a:gd name="connsiteY7" fmla="*/ 563594 h 563600"/>
                <a:gd name="connsiteX8" fmla="*/ 0 w 10538"/>
                <a:gd name="connsiteY8" fmla="*/ 558642 h 5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63600">
                  <a:moveTo>
                    <a:pt x="0" y="0"/>
                  </a:moveTo>
                  <a:lnTo>
                    <a:pt x="10538" y="0"/>
                  </a:lnTo>
                  <a:lnTo>
                    <a:pt x="10538" y="558515"/>
                  </a:lnTo>
                  <a:cubicBezTo>
                    <a:pt x="10538" y="559277"/>
                    <a:pt x="10538" y="559277"/>
                    <a:pt x="10538" y="559277"/>
                  </a:cubicBezTo>
                  <a:cubicBezTo>
                    <a:pt x="10475" y="559785"/>
                    <a:pt x="10208" y="560255"/>
                    <a:pt x="9776" y="560547"/>
                  </a:cubicBezTo>
                  <a:cubicBezTo>
                    <a:pt x="9459" y="561385"/>
                    <a:pt x="8938" y="562134"/>
                    <a:pt x="8253" y="562705"/>
                  </a:cubicBezTo>
                  <a:cubicBezTo>
                    <a:pt x="7415" y="563239"/>
                    <a:pt x="6450" y="563556"/>
                    <a:pt x="5460" y="563594"/>
                  </a:cubicBezTo>
                  <a:cubicBezTo>
                    <a:pt x="5460" y="563594"/>
                    <a:pt x="5447" y="563594"/>
                    <a:pt x="5447" y="563594"/>
                  </a:cubicBezTo>
                  <a:cubicBezTo>
                    <a:pt x="2577" y="563734"/>
                    <a:pt x="139" y="561512"/>
                    <a:pt x="0" y="55864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9412" y="1077164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50022" y="925959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50120" y="928371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70992" y="1066258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9406" y="927102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50549" y="925324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6070" y="1068289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51565" y="926213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9251" y="705163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71401" y="869319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9415" y="1993117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32288" y="1284895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32201" y="2121608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61202" y="1762418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72442" y="1763815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34455" y="1653607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33820" y="2121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8733" y="108060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9272" y="1078192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25489" y="15586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24783" y="11856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54950" y="1184845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6220" y="1246276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14269" y="1198811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5809" y="1144215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14396" y="1095460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51141" y="1145993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24682" y="837096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6460" y="83797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7221" y="839748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7441" y="772710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23031" y="83632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21762" y="83581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6429" y="840637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25698" y="83733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6460" y="838352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5914" y="835812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6570" y="1592028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50176" y="1181925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33409" y="1048107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13889" y="97065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11984" y="969890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14396" y="97242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9434" y="843049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51043" y="969382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14269" y="971413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11222" y="96938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13381" y="97065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75476" y="495174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6276" y="81349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8816" y="1372121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15642" y="1166689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8816" y="1166054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104139" y="643457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7740" y="2095706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83621" y="1886338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6765" y="1890401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7075" y="1888496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84256" y="1886300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94185" y="213379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7836" y="2137986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6470" y="21350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7359" y="213659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7976" y="1652845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5962" y="2134431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7359" y="21395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7613" y="21377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7105" y="2135955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12136" y="2825894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32931" y="2603574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13914" y="2971398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9884" y="25016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31153" y="250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31106" y="2505302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103502" y="2869063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30861" y="2500223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9719" y="2501239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8835" y="2870840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33185" y="2501493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25123" y="2340343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9384" y="2724955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104869" y="2721066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7470" y="2340221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9052" y="2743111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8476" y="2840876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85067" y="2740191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32709" y="2320830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10002687" y="2372748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10614" y="2134414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8074" y="2632904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33010" y="2113154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8167" y="355369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6255" y="317787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11168" y="515220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6337" y="413520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7786" y="527155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9740" y="234750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8598" y="23322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6820" y="23221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9455" y="236782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8439" y="395992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6541" y="1273975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7563" y="1369061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7480" y="1997053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7734" y="1937124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55097" y="1932681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7891" y="1935347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6748" y="193382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83389" y="1882920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64443" y="1908303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70785" y="33761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7359" y="152730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60341" y="1814474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64646" y="1248709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62587" y="1114886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8432" y="1114886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8804" y="1080097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8988" y="1082382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9368" y="1016613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9391" y="927610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60976" y="1762926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62284" y="1728391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703400" y="1554955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305022" y="971413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15349" y="1184337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6863" y="896376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6407" y="643076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34210" y="1541601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9245" y="2365541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80321" y="2740059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64449" y="412631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25425" y="491227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 786">
              <a:extLst>
                <a:ext uri="{FF2B5EF4-FFF2-40B4-BE49-F238E27FC236}">
                  <a16:creationId xmlns:a16="http://schemas.microsoft.com/office/drawing/2014/main" id="{590AA2E1-0474-EB08-6589-3593E4C77CB1}"/>
                </a:ext>
              </a:extLst>
            </p:cNvPr>
            <p:cNvSpPr/>
            <p:nvPr/>
          </p:nvSpPr>
          <p:spPr>
            <a:xfrm>
              <a:off x="8100642" y="-12696"/>
              <a:ext cx="849448" cy="254177"/>
            </a:xfrm>
            <a:custGeom>
              <a:avLst/>
              <a:gdLst>
                <a:gd name="connsiteX0" fmla="*/ 0 w 849448"/>
                <a:gd name="connsiteY0" fmla="*/ 0 h 254177"/>
                <a:gd name="connsiteX1" fmla="*/ 34179 w 849448"/>
                <a:gd name="connsiteY1" fmla="*/ 0 h 254177"/>
                <a:gd name="connsiteX2" fmla="*/ 847575 w 849448"/>
                <a:gd name="connsiteY2" fmla="*/ 245922 h 254177"/>
                <a:gd name="connsiteX3" fmla="*/ 848591 w 849448"/>
                <a:gd name="connsiteY3" fmla="*/ 245922 h 254177"/>
                <a:gd name="connsiteX4" fmla="*/ 849352 w 849448"/>
                <a:gd name="connsiteY4" fmla="*/ 245922 h 254177"/>
                <a:gd name="connsiteX5" fmla="*/ 849352 w 849448"/>
                <a:gd name="connsiteY5" fmla="*/ 246684 h 254177"/>
                <a:gd name="connsiteX6" fmla="*/ 849352 w 849448"/>
                <a:gd name="connsiteY6" fmla="*/ 247446 h 254177"/>
                <a:gd name="connsiteX7" fmla="*/ 849352 w 849448"/>
                <a:gd name="connsiteY7" fmla="*/ 248335 h 254177"/>
                <a:gd name="connsiteX8" fmla="*/ 849352 w 849448"/>
                <a:gd name="connsiteY8" fmla="*/ 249097 h 254177"/>
                <a:gd name="connsiteX9" fmla="*/ 849352 w 849448"/>
                <a:gd name="connsiteY9" fmla="*/ 250747 h 254177"/>
                <a:gd name="connsiteX10" fmla="*/ 844273 w 849448"/>
                <a:gd name="connsiteY10" fmla="*/ 254175 h 254177"/>
                <a:gd name="connsiteX11" fmla="*/ 842623 w 849448"/>
                <a:gd name="connsiteY11" fmla="*/ 254175 h 254177"/>
                <a:gd name="connsiteX12" fmla="*/ 838814 w 849448"/>
                <a:gd name="connsiteY12" fmla="*/ 253033 h 254177"/>
                <a:gd name="connsiteX13" fmla="*/ 835385 w 849448"/>
                <a:gd name="connsiteY13" fmla="*/ 252398 h 25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49448" h="254177">
                  <a:moveTo>
                    <a:pt x="0" y="0"/>
                  </a:moveTo>
                  <a:lnTo>
                    <a:pt x="34179" y="0"/>
                  </a:lnTo>
                  <a:lnTo>
                    <a:pt x="847575" y="245922"/>
                  </a:lnTo>
                  <a:lnTo>
                    <a:pt x="848591" y="245922"/>
                  </a:lnTo>
                  <a:lnTo>
                    <a:pt x="849352" y="245922"/>
                  </a:lnTo>
                  <a:lnTo>
                    <a:pt x="849352" y="246684"/>
                  </a:lnTo>
                  <a:lnTo>
                    <a:pt x="849352" y="247446"/>
                  </a:lnTo>
                  <a:cubicBezTo>
                    <a:pt x="849403" y="247738"/>
                    <a:pt x="849403" y="248043"/>
                    <a:pt x="849352" y="248335"/>
                  </a:cubicBezTo>
                  <a:cubicBezTo>
                    <a:pt x="849352" y="249097"/>
                    <a:pt x="849352" y="249097"/>
                    <a:pt x="849352" y="249097"/>
                  </a:cubicBezTo>
                  <a:cubicBezTo>
                    <a:pt x="849480" y="249643"/>
                    <a:pt x="849480" y="250201"/>
                    <a:pt x="849352" y="250747"/>
                  </a:cubicBezTo>
                  <a:cubicBezTo>
                    <a:pt x="848577" y="252868"/>
                    <a:pt x="846534" y="254251"/>
                    <a:pt x="844273" y="254175"/>
                  </a:cubicBezTo>
                  <a:lnTo>
                    <a:pt x="842623" y="254175"/>
                  </a:lnTo>
                  <a:lnTo>
                    <a:pt x="838814" y="253033"/>
                  </a:lnTo>
                  <a:lnTo>
                    <a:pt x="835385" y="2523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7359" y="49251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61519" y="1759745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6070" y="1096476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303604" y="1202620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6951" y="1679889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 813">
              <a:extLst>
                <a:ext uri="{FF2B5EF4-FFF2-40B4-BE49-F238E27FC236}">
                  <a16:creationId xmlns:a16="http://schemas.microsoft.com/office/drawing/2014/main" id="{EC028D00-36CF-FFB5-08EF-4C1A78592E51}"/>
                </a:ext>
              </a:extLst>
            </p:cNvPr>
            <p:cNvSpPr/>
            <p:nvPr userDrawn="1"/>
          </p:nvSpPr>
          <p:spPr>
            <a:xfrm>
              <a:off x="4127359" y="-12695"/>
              <a:ext cx="10792" cy="66581"/>
            </a:xfrm>
            <a:custGeom>
              <a:avLst/>
              <a:gdLst>
                <a:gd name="connsiteX0" fmla="*/ 0 w 10792"/>
                <a:gd name="connsiteY0" fmla="*/ 0 h 66581"/>
                <a:gd name="connsiteX1" fmla="*/ 10792 w 10792"/>
                <a:gd name="connsiteY1" fmla="*/ 0 h 66581"/>
                <a:gd name="connsiteX2" fmla="*/ 10792 w 10792"/>
                <a:gd name="connsiteY2" fmla="*/ 61947 h 66581"/>
                <a:gd name="connsiteX3" fmla="*/ 6221 w 10792"/>
                <a:gd name="connsiteY3" fmla="*/ 66518 h 66581"/>
                <a:gd name="connsiteX4" fmla="*/ 0 w 10792"/>
                <a:gd name="connsiteY4" fmla="*/ 61947 h 66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2" h="66581">
                  <a:moveTo>
                    <a:pt x="0" y="0"/>
                  </a:moveTo>
                  <a:lnTo>
                    <a:pt x="10792" y="0"/>
                  </a:lnTo>
                  <a:lnTo>
                    <a:pt x="10792" y="61947"/>
                  </a:lnTo>
                  <a:cubicBezTo>
                    <a:pt x="10424" y="64309"/>
                    <a:pt x="8583" y="66150"/>
                    <a:pt x="6221" y="66518"/>
                  </a:cubicBezTo>
                  <a:cubicBezTo>
                    <a:pt x="3251" y="66975"/>
                    <a:pt x="457" y="64931"/>
                    <a:pt x="0" y="619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901841" y="924816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303604" y="1019978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303604" y="1094507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31850" y="1561985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50338" y="1649749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5914" y="943178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9263" y="1042989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0D319D-67F8-5830-99A3-7EB562C28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86" r="26226" b="3861"/>
          <a:stretch/>
        </p:blipFill>
        <p:spPr>
          <a:xfrm>
            <a:off x="9415463" y="264696"/>
            <a:ext cx="2776538" cy="659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F53D590-CBDD-5615-8A92-0D9CE4ECE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367" t="32063" r="19367" b="20417"/>
          <a:stretch/>
        </p:blipFill>
        <p:spPr>
          <a:xfrm>
            <a:off x="4977245" y="0"/>
            <a:ext cx="7214755" cy="14390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73556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ABE94AB-33ED-B30A-ADB5-24A0E3E73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 flipH="1">
            <a:off x="8117766" y="12499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7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3064" y="72518"/>
            <a:ext cx="8297380" cy="1326514"/>
          </a:xfrm>
        </p:spPr>
        <p:txBody>
          <a:bodyPr anchor="b">
            <a:normAutofit/>
          </a:bodyPr>
          <a:lstStyle>
            <a:lvl1pPr>
              <a:defRPr sz="28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>
            <a:lvl1pPr marL="228600" indent="-228600">
              <a:lnSpc>
                <a:spcPts val="24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/>
            </a:lvl1pPr>
            <a:lvl2pPr marL="8001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2pPr>
            <a:lvl3pPr marL="12573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3pPr>
            <a:lvl4pPr marL="17145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4pPr>
            <a:lvl5pPr marL="2171700" indent="-342900">
              <a:lnSpc>
                <a:spcPts val="2400"/>
              </a:lnSpc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 </a:t>
            </a:r>
          </a:p>
          <a:p>
            <a:pPr lvl="3"/>
            <a:r>
              <a:rPr lang="en-US" dirty="0"/>
              <a:t>Fourth level </a:t>
            </a:r>
          </a:p>
          <a:p>
            <a:pPr lvl="4"/>
            <a:r>
              <a:rPr lang="en-US" dirty="0"/>
              <a:t>Fifth level 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>
            <a:lvl1pPr>
              <a:defRPr sz="1400">
                <a:latin typeface="+mj-lt"/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06194" y="6246622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37F65A9-9262-B8CE-C4F3-A0D49CE73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617"/>
          <a:stretch/>
        </p:blipFill>
        <p:spPr>
          <a:xfrm flipH="1">
            <a:off x="9643958" y="0"/>
            <a:ext cx="61530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99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2208" y="42062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625969" y="-9144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EF559BF-05B9-49D7-5976-7CD930A65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6583680"/>
            <a:ext cx="7620000" cy="2743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43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270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2">
    <p:bg>
      <p:bgPr>
        <a:solidFill>
          <a:srgbClr val="D9ED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76784"/>
            <a:ext cx="5864352" cy="3621024"/>
          </a:xfrm>
        </p:spPr>
        <p:txBody>
          <a:bodyPr anchor="b">
            <a:normAutofit/>
          </a:bodyPr>
          <a:lstStyle>
            <a:lvl1pPr>
              <a:defRPr sz="40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3EFB24-F4C6-4987-E8E2-3842A2B6363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5240" y="-15240"/>
            <a:ext cx="4581525" cy="660241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482B228-AAF1-5EA9-ED96-1A99DB6FB3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4084320"/>
            <a:ext cx="5864225" cy="2362835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DE537B4-8186-9628-C273-28B8EA981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72000" y="6583680"/>
            <a:ext cx="7620000" cy="274320"/>
          </a:xfrm>
          <a:prstGeom prst="rect">
            <a:avLst/>
          </a:prstGeom>
          <a:solidFill>
            <a:srgbClr val="61B3B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690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41960"/>
            <a:ext cx="5641897" cy="3316893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09694" y="4068392"/>
            <a:ext cx="5580586" cy="219759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2800"/>
            </a:lvl1pPr>
            <a:lvl2pPr marL="457200" indent="0">
              <a:lnSpc>
                <a:spcPts val="2400"/>
              </a:lnSpc>
              <a:buNone/>
              <a:defRPr sz="2000"/>
            </a:lvl2pPr>
            <a:lvl3pPr marL="914400" indent="0">
              <a:lnSpc>
                <a:spcPts val="2400"/>
              </a:lnSpc>
              <a:buNone/>
              <a:defRPr sz="2000"/>
            </a:lvl3pPr>
            <a:lvl4pPr marL="1371600" indent="0">
              <a:lnSpc>
                <a:spcPts val="2400"/>
              </a:lnSpc>
              <a:buNone/>
              <a:defRPr sz="2000"/>
            </a:lvl4pPr>
            <a:lvl5pPr marL="1828800" indent="0">
              <a:lnSpc>
                <a:spcPts val="2400"/>
              </a:lnSpc>
              <a:buNone/>
              <a:defRPr sz="2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D18796B-7A45-F026-1306-A9ADE06D8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1706"/>
          <a:stretch/>
        </p:blipFill>
        <p:spPr>
          <a:xfrm>
            <a:off x="0" y="0"/>
            <a:ext cx="4661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68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706" r:id="rId3"/>
    <p:sldLayoutId id="2147483708" r:id="rId4"/>
    <p:sldLayoutId id="2147483707" r:id="rId5"/>
    <p:sldLayoutId id="2147483695" r:id="rId6"/>
    <p:sldLayoutId id="2147483696" r:id="rId7"/>
    <p:sldLayoutId id="2147483709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65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sqlite.org/" TargetMode="External"/><Relationship Id="rId3" Type="http://schemas.openxmlformats.org/officeDocument/2006/relationships/hyperlink" Target="https://developer.mozilla.org/docs/Web/API/IndexedDB_API" TargetMode="External"/><Relationship Id="rId7" Type="http://schemas.openxmlformats.org/officeDocument/2006/relationships/hyperlink" Target="https://learn.microsoft.com/dotnet/maui/platform-integration/storage/preferences" TargetMode="External"/><Relationship Id="rId2" Type="http://schemas.openxmlformats.org/officeDocument/2006/relationships/hyperlink" Target="https://developer.mozilla.org/docs/Web/API/Web_Storage_API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firebase.google.com/docs/firestore" TargetMode="External"/><Relationship Id="rId11" Type="http://schemas.openxmlformats.org/officeDocument/2006/relationships/hyperlink" Target="https://communitytoolkit.github.io/Datasync/" TargetMode="External"/><Relationship Id="rId5" Type="http://schemas.openxmlformats.org/officeDocument/2006/relationships/hyperlink" Target="https://couchdb.apache.org/" TargetMode="External"/><Relationship Id="rId10" Type="http://schemas.openxmlformats.org/officeDocument/2006/relationships/hyperlink" Target="https://www.litedb.org/" TargetMode="External"/><Relationship Id="rId4" Type="http://schemas.openxmlformats.org/officeDocument/2006/relationships/hyperlink" Target="https://pouchdb.com/" TargetMode="External"/><Relationship Id="rId9" Type="http://schemas.openxmlformats.org/officeDocument/2006/relationships/hyperlink" Target="https://www.couchbase.com/products/lite/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who.int/health-topics/disability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E0BCE3-7A85-71CE-E027-A8E454AF1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 anchor="b">
            <a:normAutofit/>
          </a:bodyPr>
          <a:lstStyle/>
          <a:p>
            <a:r>
              <a:rPr lang="en-US" dirty="0"/>
              <a:t>Hybrid App</a:t>
            </a:r>
            <a:br>
              <a:rPr lang="en-US" dirty="0"/>
            </a:br>
            <a:r>
              <a:rPr lang="en-US" dirty="0"/>
              <a:t>Development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5D743DC-436E-C548-898E-8300DA295A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A </a:t>
            </a:r>
            <a:r>
              <a:rPr lang="en-US" sz="2400" b="1" dirty="0"/>
              <a:t>hybrid-first</a:t>
            </a:r>
            <a:r>
              <a:rPr lang="en-US" sz="2400" dirty="0"/>
              <a:t> approach to developing solutions for use in a </a:t>
            </a:r>
            <a:r>
              <a:rPr lang="en-US" sz="2400" b="1" dirty="0"/>
              <a:t>hybrid world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54410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9DDD8-3394-6FB2-960C-451DEBD7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6784"/>
            <a:ext cx="5864352" cy="3621024"/>
          </a:xfrm>
        </p:spPr>
        <p:txBody>
          <a:bodyPr/>
          <a:lstStyle/>
          <a:p>
            <a:r>
              <a:rPr lang="en-US" dirty="0"/>
              <a:t>The  Hybrid  App</a:t>
            </a:r>
            <a:endParaRPr lang="en-ZA" dirty="0"/>
          </a:p>
        </p:txBody>
      </p:sp>
      <p:pic>
        <p:nvPicPr>
          <p:cNvPr id="12" name="Picture Placeholder 11" descr="A person in a yellow shirt">
            <a:extLst>
              <a:ext uri="{FF2B5EF4-FFF2-40B4-BE49-F238E27FC236}">
                <a16:creationId xmlns:a16="http://schemas.microsoft.com/office/drawing/2014/main" id="{BC85F8C0-B84C-01D2-4208-5596D725B2B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3" r="33"/>
          <a:stretch/>
        </p:blipFill>
        <p:spPr>
          <a:xfrm>
            <a:off x="-15240" y="-15240"/>
            <a:ext cx="4581525" cy="660241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6AA66-EC20-FCAE-04B0-6BEB18463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96000" y="4084320"/>
            <a:ext cx="5864225" cy="2362835"/>
          </a:xfrm>
        </p:spPr>
        <p:txBody>
          <a:bodyPr/>
          <a:lstStyle/>
          <a:p>
            <a:r>
              <a:rPr lang="en-US" dirty="0"/>
              <a:t>Your app must ADAPT to the world</a:t>
            </a:r>
          </a:p>
        </p:txBody>
      </p:sp>
    </p:spTree>
    <p:extLst>
      <p:ext uri="{BB962C8B-B14F-4D97-AF65-F5344CB8AC3E}">
        <p14:creationId xmlns:p14="http://schemas.microsoft.com/office/powerpoint/2010/main" val="3590816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The Hybrid Connection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Connected	vs	Disconnected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High speed	vs	Low speed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High-capacity	vs	Low-capacity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Wi-Fi / Always on	vs	Cellular / Intermittent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Real time / Streaming	vs	Batched / Individual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Secure	vs	Unsecure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60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The Hybrid Device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Connected	vs	Disconnected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Large storage	vs	Restricted storage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High performance	vs	Low power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Advanced sensors	vs	Manual input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Screen / Touch input	vs	Scanners / Sensors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Modern / Comprehensive	vs	Rugged / Limited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Consumer	vs	Business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Secure / Locked down	vs	Shared / Public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8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Peripherals	vs	Device-only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04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The Hybrid User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Stationary	vs	On the move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Office / VPN	vs	Remote / Public connection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Always available	vs	Periodic access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Healthy / Able	vs 	Ill / Temporary lack of ability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Alert / Energized / Engaged	vs	Fatigued / Distracted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endParaRPr lang="en-US" dirty="0">
              <a:solidFill>
                <a:srgbClr val="000000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16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Consider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/>
          <a:p>
            <a:r>
              <a:rPr lang="en-US" dirty="0"/>
              <a:t>What if you had to </a:t>
            </a:r>
            <a:r>
              <a:rPr lang="en-US" b="1" dirty="0"/>
              <a:t>communicate</a:t>
            </a:r>
            <a:r>
              <a:rPr lang="en-US" dirty="0"/>
              <a:t> with a colleague on a </a:t>
            </a:r>
            <a:r>
              <a:rPr lang="en-US" b="1" dirty="0"/>
              <a:t>critical/urgent </a:t>
            </a:r>
            <a:r>
              <a:rPr lang="en-US" dirty="0"/>
              <a:t>task, but because they were at the job site they had </a:t>
            </a:r>
            <a:r>
              <a:rPr lang="en-US" b="1" dirty="0"/>
              <a:t>no way to communicate </a:t>
            </a:r>
            <a:r>
              <a:rPr lang="en-US" dirty="0"/>
              <a:t>because the app required them to be connected to the high-speed office internet?</a:t>
            </a:r>
          </a:p>
          <a:p>
            <a:r>
              <a:rPr lang="en-US" dirty="0"/>
              <a:t>What if you were performing a </a:t>
            </a:r>
            <a:r>
              <a:rPr lang="en-US" b="1" dirty="0"/>
              <a:t>time-sensitive task </a:t>
            </a:r>
            <a:r>
              <a:rPr lang="en-US" dirty="0"/>
              <a:t>and your battery died, but all alerts came when the device was at full power and there was </a:t>
            </a:r>
            <a:r>
              <a:rPr lang="en-US" b="1" dirty="0"/>
              <a:t>no way</a:t>
            </a:r>
            <a:r>
              <a:rPr lang="en-US" dirty="0"/>
              <a:t> to view past alerts?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Placeholder 9" descr="Pharmacist looking in drawer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52" t="46469" r="-152" b="16619"/>
          <a:stretch>
            <a:fillRect/>
          </a:stretch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892121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F9F0-B02C-F479-3755-F41439C1E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41960"/>
            <a:ext cx="5641897" cy="3316893"/>
          </a:xfrm>
        </p:spPr>
        <p:txBody>
          <a:bodyPr/>
          <a:lstStyle/>
          <a:p>
            <a:r>
              <a:rPr lang="en-US" dirty="0"/>
              <a:t>Practical  Hybrid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3C8A46-D49C-FB70-9062-B672F2F7FB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09694" y="4068392"/>
            <a:ext cx="5580586" cy="219759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Common hybrid scenarios and some solutions with .NET MAUI</a:t>
            </a:r>
          </a:p>
        </p:txBody>
      </p:sp>
    </p:spTree>
    <p:extLst>
      <p:ext uri="{BB962C8B-B14F-4D97-AF65-F5344CB8AC3E}">
        <p14:creationId xmlns:p14="http://schemas.microsoft.com/office/powerpoint/2010/main" val="4043390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Hybrid Data Storage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/>
          <a:p>
            <a:r>
              <a:rPr lang="en-US" b="1" dirty="0"/>
              <a:t>Cache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the store for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Bundle static data with the app</a:t>
            </a:r>
          </a:p>
          <a:p>
            <a:pPr marL="571500" lvl="1" indent="-342900"/>
            <a:endParaRPr lang="en-US" dirty="0"/>
          </a:p>
          <a:p>
            <a:r>
              <a:rPr lang="en-US" b="1" dirty="0"/>
              <a:t>Manage Storage Quota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Prioritize essential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 stale data periodically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efficient storage/compression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b="1" dirty="0"/>
              <a:t>Synchronize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Retrieve data in the 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Handle conflicts/versioning</a:t>
            </a:r>
          </a:p>
          <a:p>
            <a:pPr lvl="1" indent="0">
              <a:buNone/>
            </a:pPr>
            <a:endParaRPr lang="en-US" dirty="0"/>
          </a:p>
          <a:p>
            <a:r>
              <a:rPr lang="en-US" b="1" dirty="0"/>
              <a:t>Provide Smooth Experiences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Observe connectivity changes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Fallback to local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Provide user feedback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001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Hybrid Data Storage – Data Stores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/>
          <a:p>
            <a:r>
              <a:rPr lang="en-US" b="1" dirty="0"/>
              <a:t>Browser Data Stores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2"/>
              </a:rPr>
              <a:t>LocalStorage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IndexedDB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4"/>
              </a:rPr>
              <a:t>PouchDB</a:t>
            </a:r>
            <a:r>
              <a:rPr lang="en-US" dirty="0"/>
              <a:t> with </a:t>
            </a:r>
            <a:r>
              <a:rPr lang="en-US" dirty="0">
                <a:hlinkClick r:id="rId5"/>
              </a:rPr>
              <a:t>CouchDB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Firebase </a:t>
            </a:r>
            <a:r>
              <a:rPr lang="en-US" dirty="0" err="1">
                <a:hlinkClick r:id="rId6"/>
              </a:rPr>
              <a:t>Firestore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b="1" dirty="0"/>
              <a:t>Native Data Stores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7"/>
              </a:rPr>
              <a:t>Preferences</a:t>
            </a:r>
            <a:endParaRPr lang="en-US" dirty="0">
              <a:hlinkClick r:id="rId8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8"/>
              </a:rPr>
              <a:t>SQLite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Couchbase Lite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>
                <a:hlinkClick r:id="rId10"/>
              </a:rPr>
              <a:t>LiteDB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11"/>
              </a:rPr>
              <a:t>Community Toolkit </a:t>
            </a:r>
            <a:r>
              <a:rPr lang="en-US" dirty="0" err="1">
                <a:hlinkClick r:id="rId11"/>
              </a:rPr>
              <a:t>Datasync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Firebase </a:t>
            </a:r>
            <a:r>
              <a:rPr lang="en-US" dirty="0" err="1">
                <a:hlinkClick r:id="rId6"/>
              </a:rPr>
              <a:t>Firestore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383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Hybrid Device Performance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/>
          <a:p>
            <a:r>
              <a:rPr lang="en-US" b="1" dirty="0"/>
              <a:t>Battery Consumption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battery saver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background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UI animations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network and IO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 the device to sleep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b="1" dirty="0"/>
              <a:t>Hardware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Observe framerates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Simplify UI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lower resolution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lazy loading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Scale back real-time UI updates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471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F4228-0DC4-4119-B9C7-6C936C41E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Hybrid AI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8EE59-4D4C-0681-0DD3-18233C3F94A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4887594" cy="3687763"/>
          </a:xfrm>
        </p:spPr>
        <p:txBody>
          <a:bodyPr>
            <a:normAutofit/>
          </a:bodyPr>
          <a:lstStyle/>
          <a:p>
            <a:r>
              <a:rPr lang="en-US" b="1" dirty="0"/>
              <a:t>Local Models &amp; Inference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Monitor battery saver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background 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UI animations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Reduce network and IO operations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Allow the device to sleep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5B1204-B9F7-0D66-EBAA-9265C1E3552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10644" y="2073275"/>
            <a:ext cx="4887594" cy="3687763"/>
          </a:xfrm>
        </p:spPr>
        <p:txBody>
          <a:bodyPr/>
          <a:lstStyle/>
          <a:p>
            <a:r>
              <a:rPr lang="en-US" b="1" dirty="0"/>
              <a:t>Cloud Models </a:t>
            </a:r>
            <a:r>
              <a:rPr lang="en-US" b="1"/>
              <a:t>&amp; Inference</a:t>
            </a:r>
            <a:endParaRPr lang="en-US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Observe framerates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Simplify UI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lower resolution assets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Use lazy loading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Scale back real-time UI updates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4ECC30-C8C7-7D87-4D74-AECB8250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59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0870A-EBCD-13FC-D1A2-49C555C48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0B4EC43-20C2-1DA5-646B-B8D26CF7D0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Building confidence</a:t>
            </a:r>
          </a:p>
          <a:p>
            <a:r>
              <a:rPr lang="en-US" dirty="0"/>
              <a:t>Engaging the audience</a:t>
            </a:r>
          </a:p>
          <a:p>
            <a:r>
              <a:rPr lang="en-US" dirty="0"/>
              <a:t>Visual aids</a:t>
            </a:r>
          </a:p>
          <a:p>
            <a:r>
              <a:rPr lang="en-US" dirty="0"/>
              <a:t>Final tips &amp; takeaways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9920E1-1F47-D3FB-B5CD-7110B379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749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3CA8C54-30A3-3553-626E-52909A83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</a:t>
            </a:r>
            <a:endParaRPr lang="en-Z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97CD95-A6D1-C7C3-F7D9-C0AB6438B27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93763" y="2073275"/>
            <a:ext cx="3144837" cy="3687763"/>
          </a:xfrm>
        </p:spPr>
        <p:txBody>
          <a:bodyPr/>
          <a:lstStyle/>
          <a:p>
            <a:r>
              <a:rPr lang="en-US" dirty="0"/>
              <a:t>Know your material in advance</a:t>
            </a:r>
          </a:p>
          <a:p>
            <a:r>
              <a:rPr lang="en-US" dirty="0"/>
              <a:t>Anticipate common questions</a:t>
            </a:r>
          </a:p>
          <a:p>
            <a:r>
              <a:rPr lang="en-US" dirty="0"/>
              <a:t>Rehearse your responses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454D1F-D2CD-3356-639E-75B37DE30F1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556760" y="2073275"/>
            <a:ext cx="6192838" cy="3687763"/>
          </a:xfrm>
        </p:spPr>
        <p:txBody>
          <a:bodyPr/>
          <a:lstStyle/>
          <a:p>
            <a:r>
              <a:rPr lang="en-US" dirty="0"/>
              <a:t>Maintaining composure during the Q&amp;A session is essential for projecting confidence and authority. Consider the following tips for staying composed:</a:t>
            </a:r>
          </a:p>
          <a:p>
            <a:pPr lvl="1"/>
            <a:r>
              <a:rPr lang="en-US" dirty="0"/>
              <a:t>Stay calm</a:t>
            </a:r>
          </a:p>
          <a:p>
            <a:pPr lvl="1"/>
            <a:r>
              <a:rPr lang="en-US" dirty="0"/>
              <a:t>Actively listen</a:t>
            </a:r>
          </a:p>
          <a:p>
            <a:pPr lvl="1"/>
            <a:r>
              <a:rPr lang="en-US" dirty="0"/>
              <a:t>Pause and reflect</a:t>
            </a:r>
          </a:p>
          <a:p>
            <a:pPr lvl="1"/>
            <a:r>
              <a:rPr lang="en-US" dirty="0"/>
              <a:t>Maintain eye contact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207A1-A505-3185-A282-927E9F6F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09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Speaking impact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/>
          <a:lstStyle/>
          <a:p>
            <a:r>
              <a:rPr lang="en-US" dirty="0"/>
              <a:t>Your ability to communicate effectively will leave a lasting impact on your audience</a:t>
            </a:r>
          </a:p>
          <a:p>
            <a:r>
              <a:rPr lang="en-US" dirty="0"/>
              <a:t>Effectively communicating involves not only delivering a message but also resonating with the experiences, values, and emotions of those listening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3813948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573E-D6D3-B0CD-C07C-459CD26AF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Dynamic delivery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FD557-D53B-0844-8823-CB238724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26920"/>
            <a:ext cx="3017520" cy="3901758"/>
          </a:xfrm>
        </p:spPr>
        <p:txBody>
          <a:bodyPr/>
          <a:lstStyle/>
          <a:p>
            <a:r>
              <a:rPr lang="en-US" dirty="0"/>
              <a:t>Learn to infuse energy into your delivery to leave a lasting impression</a:t>
            </a:r>
          </a:p>
          <a:p>
            <a:r>
              <a:rPr lang="en-US" dirty="0"/>
              <a:t>One of the goals of effective communication is to motivate your audience</a:t>
            </a:r>
          </a:p>
        </p:txBody>
      </p:sp>
      <p:graphicFrame>
        <p:nvGraphicFramePr>
          <p:cNvPr id="6" name="Table Placeholder 2">
            <a:extLst>
              <a:ext uri="{FF2B5EF4-FFF2-40B4-BE49-F238E27FC236}">
                <a16:creationId xmlns:a16="http://schemas.microsoft.com/office/drawing/2014/main" id="{0F79245D-314F-2B78-AB57-5196A89AD1B0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676570550"/>
              </p:ext>
            </p:extLst>
          </p:nvPr>
        </p:nvGraphicFramePr>
        <p:xfrm>
          <a:off x="4525963" y="2027238"/>
          <a:ext cx="6721643" cy="3886199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69688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223658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957687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591983">
                <a:tc>
                  <a:txBody>
                    <a:bodyPr/>
                    <a:lstStyle/>
                    <a:p>
                      <a:r>
                        <a:rPr lang="en-US" sz="1800" dirty="0"/>
                        <a:t>Metric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Actual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Audience attendance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attendees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Engagement duration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Minutes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60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Q&amp;A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# of questions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06829">
                <a:tc>
                  <a:txBody>
                    <a:bodyPr/>
                    <a:lstStyle/>
                    <a:p>
                      <a:r>
                        <a:rPr lang="en-US" sz="1800" dirty="0"/>
                        <a:t>Positive feedback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866900">
                <a:tc>
                  <a:txBody>
                    <a:bodyPr/>
                    <a:lstStyle/>
                    <a:p>
                      <a:r>
                        <a:rPr lang="en-US" sz="1800" dirty="0"/>
                        <a:t>Rate of information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42E34-541A-0DF0-0999-C86F39258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264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186A1-11A8-21B1-B6A0-AA1A1DAA5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Final tips &amp; takeaways</a:t>
            </a:r>
            <a:endParaRPr lang="en-Z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26E51D-0E5E-98CC-19AE-F6AC7B00BF2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911352" y="2058669"/>
            <a:ext cx="6192838" cy="3687763"/>
          </a:xfrm>
        </p:spPr>
        <p:txBody>
          <a:bodyPr>
            <a:normAutofit/>
          </a:bodyPr>
          <a:lstStyle/>
          <a:p>
            <a:r>
              <a:rPr lang="en-US" dirty="0"/>
              <a:t>Consistent rehearsal</a:t>
            </a:r>
          </a:p>
          <a:p>
            <a:pPr lvl="1"/>
            <a:r>
              <a:rPr lang="en-US" dirty="0"/>
              <a:t>Strengthen your familiarity</a:t>
            </a:r>
          </a:p>
          <a:p>
            <a:r>
              <a:rPr lang="en-US" dirty="0"/>
              <a:t>Refine delivery style</a:t>
            </a:r>
          </a:p>
          <a:p>
            <a:pPr lvl="1"/>
            <a:r>
              <a:rPr lang="en-US" dirty="0"/>
              <a:t>Pacing, tone, and emphasis</a:t>
            </a:r>
          </a:p>
          <a:p>
            <a:r>
              <a:rPr lang="en-US" dirty="0"/>
              <a:t>Timing and transitions</a:t>
            </a:r>
          </a:p>
          <a:p>
            <a:pPr lvl="1"/>
            <a:r>
              <a:rPr lang="en-US" dirty="0"/>
              <a:t>Aim for seamless, professional delivery</a:t>
            </a:r>
          </a:p>
          <a:p>
            <a:r>
              <a:rPr lang="en-US" dirty="0"/>
              <a:t>Practice audience</a:t>
            </a:r>
          </a:p>
          <a:p>
            <a:pPr lvl="1"/>
            <a:r>
              <a:rPr lang="en-US" dirty="0"/>
              <a:t>Enlist colleagues to listen &amp; provide feedback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36326E3-7418-ADEF-0CFC-09C0C60DE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295483" y="2058670"/>
            <a:ext cx="3002755" cy="3687763"/>
          </a:xfrm>
        </p:spPr>
        <p:txBody>
          <a:bodyPr/>
          <a:lstStyle/>
          <a:p>
            <a:r>
              <a:rPr lang="en-US" dirty="0"/>
              <a:t>Seek feedback</a:t>
            </a:r>
          </a:p>
          <a:p>
            <a:r>
              <a:rPr lang="en-US" dirty="0"/>
              <a:t>Reflect on performance</a:t>
            </a:r>
          </a:p>
          <a:p>
            <a:r>
              <a:rPr lang="en-US" dirty="0"/>
              <a:t>Explore new techniques</a:t>
            </a:r>
          </a:p>
          <a:p>
            <a:r>
              <a:rPr lang="en-US" dirty="0"/>
              <a:t>Set personal goals</a:t>
            </a:r>
          </a:p>
          <a:p>
            <a:r>
              <a:rPr lang="en-US" dirty="0"/>
              <a:t>Iterate and adapt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30536-D522-9F5E-B2C4-24F7C757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465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9C5DD-6B55-DF45-4C6B-6B767B71B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10405174" cy="1326514"/>
          </a:xfrm>
        </p:spPr>
        <p:txBody>
          <a:bodyPr/>
          <a:lstStyle/>
          <a:p>
            <a:r>
              <a:rPr lang="en-US" dirty="0"/>
              <a:t>Navigating Q&amp;A sessions </a:t>
            </a:r>
            <a:endParaRPr lang="en-ZA" dirty="0"/>
          </a:p>
        </p:txBody>
      </p:sp>
      <p:graphicFrame>
        <p:nvGraphicFramePr>
          <p:cNvPr id="5" name="Table Placeholder 2">
            <a:extLst>
              <a:ext uri="{FF2B5EF4-FFF2-40B4-BE49-F238E27FC236}">
                <a16:creationId xmlns:a16="http://schemas.microsoft.com/office/drawing/2014/main" id="{C2599C7C-299A-2029-2887-5047F4D4A16F}"/>
              </a:ext>
            </a:extLst>
          </p:cNvPr>
          <p:cNvGraphicFramePr>
            <a:graphicFrameLocks noGrp="1"/>
          </p:cNvGraphicFramePr>
          <p:nvPr>
            <p:ph sz="quarter" idx="14"/>
            <p:extLst>
              <p:ext uri="{D42A27DB-BD31-4B8C-83A1-F6EECF244321}">
                <p14:modId xmlns:p14="http://schemas.microsoft.com/office/powerpoint/2010/main" val="3195797149"/>
              </p:ext>
            </p:extLst>
          </p:nvPr>
        </p:nvGraphicFramePr>
        <p:xfrm>
          <a:off x="911225" y="2043113"/>
          <a:ext cx="10363201" cy="3886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219074">
                  <a:extLst>
                    <a:ext uri="{9D8B030D-6E8A-4147-A177-3AD203B41FA5}">
                      <a16:colId xmlns:a16="http://schemas.microsoft.com/office/drawing/2014/main" val="127040821"/>
                    </a:ext>
                  </a:extLst>
                </a:gridCol>
                <a:gridCol w="3513221">
                  <a:extLst>
                    <a:ext uri="{9D8B030D-6E8A-4147-A177-3AD203B41FA5}">
                      <a16:colId xmlns:a16="http://schemas.microsoft.com/office/drawing/2014/main" val="149845700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119692462"/>
                    </a:ext>
                  </a:extLst>
                </a:gridCol>
                <a:gridCol w="1315453">
                  <a:extLst>
                    <a:ext uri="{9D8B030D-6E8A-4147-A177-3AD203B41FA5}">
                      <a16:colId xmlns:a16="http://schemas.microsoft.com/office/drawing/2014/main" val="3472639139"/>
                    </a:ext>
                  </a:extLst>
                </a:gridCol>
              </a:tblGrid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Achieved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801359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Audience interaction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386793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Knowledge retention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20977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Post-presentation surveys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Average rating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1031278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Referral rate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Percentage (%)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91840781"/>
                  </a:ext>
                </a:extLst>
              </a:tr>
              <a:tr h="647700">
                <a:tc>
                  <a:txBody>
                    <a:bodyPr/>
                    <a:lstStyle/>
                    <a:p>
                      <a:r>
                        <a:rPr lang="en-US" dirty="0"/>
                        <a:t>Collaboration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of opportunities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38974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49FABB-E5A7-5275-61DB-17B427E9C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044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8D25-D403-2E2B-50DA-B21A0500A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505016"/>
            <a:ext cx="5775656" cy="3284932"/>
          </a:xfrm>
        </p:spPr>
        <p:txBody>
          <a:bodyPr/>
          <a:lstStyle/>
          <a:p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C6DB3D-3AE2-9478-3245-FE2F98B96E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1353" y="4006024"/>
            <a:ext cx="5794248" cy="2346960"/>
          </a:xfrm>
        </p:spPr>
        <p:txBody>
          <a:bodyPr/>
          <a:lstStyle/>
          <a:p>
            <a:r>
              <a:rPr lang="en-US" dirty="0"/>
              <a:t>Brita Tamm</a:t>
            </a:r>
          </a:p>
          <a:p>
            <a:r>
              <a:rPr lang="en-US" dirty="0"/>
              <a:t>502-555-0152</a:t>
            </a:r>
          </a:p>
          <a:p>
            <a:r>
              <a:rPr lang="en-US" dirty="0"/>
              <a:t>brita@firstupconsultants.com</a:t>
            </a:r>
          </a:p>
          <a:p>
            <a:r>
              <a:rPr lang="en-US" dirty="0"/>
              <a:t>www.firstupconsultants.com</a:t>
            </a:r>
          </a:p>
        </p:txBody>
      </p:sp>
    </p:spTree>
    <p:extLst>
      <p:ext uri="{BB962C8B-B14F-4D97-AF65-F5344CB8AC3E}">
        <p14:creationId xmlns:p14="http://schemas.microsoft.com/office/powerpoint/2010/main" val="3493061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BA0C7-4B10-03D7-2211-750D1F9E5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2208" y="420624"/>
            <a:ext cx="5864352" cy="3621024"/>
          </a:xfrm>
        </p:spPr>
        <p:txBody>
          <a:bodyPr/>
          <a:lstStyle/>
          <a:p>
            <a:r>
              <a:rPr lang="en-US" dirty="0"/>
              <a:t>The  Hybrid  World</a:t>
            </a:r>
          </a:p>
        </p:txBody>
      </p:sp>
      <p:pic>
        <p:nvPicPr>
          <p:cNvPr id="10" name="Picture Placeholder 9" descr="Tractor in field">
            <a:extLst>
              <a:ext uri="{FF2B5EF4-FFF2-40B4-BE49-F238E27FC236}">
                <a16:creationId xmlns:a16="http://schemas.microsoft.com/office/drawing/2014/main" id="{0E7DFFA9-9901-3CE7-AAC2-C1754C65BD4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36102" t="-138" r="17636" b="138"/>
          <a:stretch>
            <a:fillRect/>
          </a:stretch>
        </p:blipFill>
        <p:spPr>
          <a:xfrm>
            <a:off x="7625969" y="-9144"/>
            <a:ext cx="4581525" cy="6602413"/>
          </a:xfr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F2E52D00-82C8-1B51-2115-C0C1FFE3485A}"/>
              </a:ext>
            </a:extLst>
          </p:cNvPr>
          <p:cNvSpPr txBox="1">
            <a:spLocks/>
          </p:cNvSpPr>
          <p:nvPr/>
        </p:nvSpPr>
        <p:spPr>
          <a:xfrm>
            <a:off x="902208" y="4084320"/>
            <a:ext cx="5864225" cy="23628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Your app EXISTS IN the world</a:t>
            </a:r>
          </a:p>
        </p:txBody>
      </p:sp>
    </p:spTree>
    <p:extLst>
      <p:ext uri="{BB962C8B-B14F-4D97-AF65-F5344CB8AC3E}">
        <p14:creationId xmlns:p14="http://schemas.microsoft.com/office/powerpoint/2010/main" val="3786907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D45BD-5B25-B32E-F712-18F18E716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The Hybrid Environment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1AA74-1B85-8980-9816-4DAB721C1B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Urban / City	vs	Rural / Offshore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Reliable connectivity	vs	Intermittent / No connectivity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Reliable power	vs	Intermittent / Battery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Digital (cloud/devices)	vs	Physical (papers)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Static (museum)	vs	Evolving (research lab)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7C9F2-EB2A-D57B-0D06-69B87C19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00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20F6A-51C6-CC26-0AEC-1488588D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84A42-6D31-528B-E2B0-A22C13FB5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The Hybrid Workplace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D57B0F-E595-AFE1-187E-234CEB5D4D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3493008"/>
          </a:xfrm>
        </p:spPr>
        <p:txBody>
          <a:bodyPr>
            <a:noAutofit/>
          </a:bodyPr>
          <a:lstStyle/>
          <a:p>
            <a:pPr marL="228600" indent="-228600" algn="l" rtl="0" eaLnBrk="1" latinLnBrk="0" hangingPunct="1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Office employee (receptionist)	vs	Remote worker (farmer)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Manager	vs	Individual </a:t>
            </a:r>
            <a:r>
              <a:rPr lang="en-US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contributor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Full-time employee	vs	Part-time employee</a:t>
            </a:r>
            <a:endParaRPr lang="en-US" dirty="0">
              <a:solidFill>
                <a:srgbClr val="000000"/>
              </a:solidFill>
              <a:effectLst/>
              <a:latin typeface="Avenir Next LT Pro Light" panose="020B0304020202020204" pitchFamily="34" charset="0"/>
            </a:endParaRP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Technical (</a:t>
            </a: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coder) 	vs	Non-technical </a:t>
            </a:r>
            <a:r>
              <a:rPr lang="en-US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(artist)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Hazardous (oil </a:t>
            </a: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rigs) 	vs	Safe </a:t>
            </a:r>
            <a:r>
              <a:rPr lang="en-US" dirty="0">
                <a:solidFill>
                  <a:srgbClr val="000000"/>
                </a:solidFill>
                <a:effectLst/>
                <a:latin typeface="Avenir Next LT Pro Light" panose="020B0304020202020204" pitchFamily="34" charset="0"/>
              </a:rPr>
              <a:t>(yoga instructor)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Senior position	vs	Junior position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Skilled	vs	Unskilled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5E3A61-996F-AD4D-8681-5AD6300C5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451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23D32-D6F6-5458-8844-3AA867E54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6CF52-7456-8CF3-4FFF-03FB5087B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The Hybrid Human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0ABD4E-F9E0-7F9A-5147-0B08CEF69B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8324089" cy="417398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Privileged	vs	Disadvantaged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Wealthy / Disposable income	vs	Poor / Debt / Low income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Fluent / Native Speaker	vs	Secondary Language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Similar culture / background	vs	Different culture / background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Educated / Graduate	vs	Uneducated / Student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Single / Separated / Widowed	vs 	Relationship / Married / Responsible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Old / Adult	vs	Young / Child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Experienced	vs	Inexperienced / Novice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Able Bodied	vs	Partially-abled / Disabled</a:t>
            </a:r>
          </a:p>
          <a:p>
            <a:pPr>
              <a:lnSpc>
                <a:spcPct val="100000"/>
              </a:lnSpc>
              <a:tabLst>
                <a:tab pos="4037013" algn="l"/>
                <a:tab pos="4489450" algn="l"/>
              </a:tabLst>
            </a:pPr>
            <a:r>
              <a:rPr lang="en-US" sz="1600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Employed / Self-employed	vs	Unemployed / Part-time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412EC8-C8BF-B5AD-2857-47F37CAC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996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8A769-8F79-DA24-58DD-1AE327D79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E8153-03AD-E0B3-5622-C459F264D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064" y="72518"/>
            <a:ext cx="8297380" cy="1326514"/>
          </a:xfrm>
        </p:spPr>
        <p:txBody>
          <a:bodyPr/>
          <a:lstStyle/>
          <a:p>
            <a:r>
              <a:rPr lang="en-US" dirty="0"/>
              <a:t>The Hybrid Human – Accessibility  (A11y)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FB2A9F-9A44-9DF3-1A17-58DB7AC271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5631" y="2072640"/>
            <a:ext cx="9384358" cy="349300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tabLst>
                <a:tab pos="3500438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Physical / Mobility 	Ramps, elevators, parking</a:t>
            </a:r>
          </a:p>
          <a:p>
            <a:pPr>
              <a:lnSpc>
                <a:spcPct val="100000"/>
              </a:lnSpc>
              <a:tabLst>
                <a:tab pos="3500438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Digital 	Screen readers, keyboard navigation, alt. text</a:t>
            </a:r>
          </a:p>
          <a:p>
            <a:pPr>
              <a:lnSpc>
                <a:spcPct val="100000"/>
              </a:lnSpc>
              <a:tabLst>
                <a:tab pos="3500438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Visual 	High contrast, braille, alt. text</a:t>
            </a:r>
          </a:p>
          <a:p>
            <a:pPr>
              <a:lnSpc>
                <a:spcPct val="100000"/>
              </a:lnSpc>
              <a:tabLst>
                <a:tab pos="3500438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Auditory 	Captions, transcripts, sign language</a:t>
            </a:r>
          </a:p>
          <a:p>
            <a:pPr>
              <a:lnSpc>
                <a:spcPct val="100000"/>
              </a:lnSpc>
              <a:tabLst>
                <a:tab pos="3500438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Cognitive 	Simplified, consistent, text-to-speech</a:t>
            </a:r>
          </a:p>
          <a:p>
            <a:pPr>
              <a:lnSpc>
                <a:spcPct val="100000"/>
              </a:lnSpc>
              <a:tabLst>
                <a:tab pos="3500438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Speech 	Text interaction, voice recognition</a:t>
            </a:r>
          </a:p>
          <a:p>
            <a:pPr>
              <a:lnSpc>
                <a:spcPct val="100000"/>
              </a:lnSpc>
              <a:tabLst>
                <a:tab pos="3500438" algn="l"/>
              </a:tabLst>
            </a:pPr>
            <a:r>
              <a:rPr lang="en-US" dirty="0">
                <a:solidFill>
                  <a:srgbClr val="000000"/>
                </a:solidFill>
                <a:latin typeface="Avenir Next LT Pro Light" panose="020B0304020202020204" pitchFamily="34" charset="0"/>
              </a:rPr>
              <a:t>Financial 	Lower cost, repayment options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C82B12-46E0-1FC2-88CD-CBFC50677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2670048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325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Consider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/>
          <a:p>
            <a:r>
              <a:rPr lang="en-US" dirty="0"/>
              <a:t>What if have a </a:t>
            </a:r>
            <a:r>
              <a:rPr lang="en-US" b="1" dirty="0"/>
              <a:t>friend</a:t>
            </a:r>
            <a:r>
              <a:rPr lang="en-US" dirty="0"/>
              <a:t>, a </a:t>
            </a:r>
            <a:r>
              <a:rPr lang="en-US" b="1" dirty="0"/>
              <a:t>family</a:t>
            </a:r>
            <a:r>
              <a:rPr lang="en-US" dirty="0"/>
              <a:t> member, a </a:t>
            </a:r>
            <a:r>
              <a:rPr lang="en-US" b="1" dirty="0"/>
              <a:t>loved</a:t>
            </a:r>
            <a:r>
              <a:rPr lang="en-US" dirty="0"/>
              <a:t> one that wanted to use your app, but because your app was designed just for you, they were </a:t>
            </a:r>
            <a:r>
              <a:rPr lang="en-US" b="1" dirty="0"/>
              <a:t>EXCLUDED</a:t>
            </a:r>
            <a:r>
              <a:rPr lang="en-US" dirty="0"/>
              <a:t>?</a:t>
            </a:r>
          </a:p>
          <a:p>
            <a:r>
              <a:rPr lang="en-US" dirty="0"/>
              <a:t>How would you feel if you had to </a:t>
            </a:r>
            <a:r>
              <a:rPr lang="en-US" b="1" dirty="0"/>
              <a:t>move</a:t>
            </a:r>
            <a:r>
              <a:rPr lang="en-US" dirty="0"/>
              <a:t>, or if here was a </a:t>
            </a:r>
            <a:r>
              <a:rPr lang="en-US" b="1" dirty="0"/>
              <a:t>service outage</a:t>
            </a:r>
            <a:r>
              <a:rPr lang="en-US" dirty="0"/>
              <a:t>, or if your </a:t>
            </a:r>
            <a:r>
              <a:rPr lang="en-US" b="1" dirty="0"/>
              <a:t>work changed</a:t>
            </a:r>
            <a:r>
              <a:rPr lang="en-US" dirty="0"/>
              <a:t>, or if you had a </a:t>
            </a:r>
            <a:r>
              <a:rPr lang="en-US" b="1" dirty="0"/>
              <a:t>life changing event</a:t>
            </a:r>
            <a:r>
              <a:rPr lang="en-US" dirty="0"/>
              <a:t>, and then you suddenly </a:t>
            </a:r>
            <a:r>
              <a:rPr lang="en-US" b="1" dirty="0"/>
              <a:t>LOST ACCESS</a:t>
            </a:r>
            <a:r>
              <a:rPr lang="en-US" dirty="0"/>
              <a:t> to your apps and/or data?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Placeholder 9" descr="A person wearing a blue head scarf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962" b="962"/>
          <a:stretch/>
        </p:blipFill>
        <p:spPr>
          <a:xfrm>
            <a:off x="2179320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97453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F54E4-9956-0B33-D845-8F2AAC5E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60" y="137160"/>
            <a:ext cx="6172200" cy="1249680"/>
          </a:xfrm>
        </p:spPr>
        <p:txBody>
          <a:bodyPr/>
          <a:lstStyle/>
          <a:p>
            <a:r>
              <a:rPr lang="en-US" dirty="0"/>
              <a:t>Consider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D20DBB-F3DD-CE0A-DCE1-63F191C0CC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9160" y="2087880"/>
            <a:ext cx="10210800" cy="1954692"/>
          </a:xfrm>
        </p:spPr>
        <p:txBody>
          <a:bodyPr>
            <a:normAutofit/>
          </a:bodyPr>
          <a:lstStyle/>
          <a:p>
            <a:r>
              <a:rPr lang="en-US" dirty="0"/>
              <a:t>An estimated </a:t>
            </a:r>
            <a:r>
              <a:rPr lang="en-US" b="1" dirty="0"/>
              <a:t>1.3 billion people </a:t>
            </a:r>
            <a:r>
              <a:rPr lang="en-US" dirty="0"/>
              <a:t>– about </a:t>
            </a:r>
            <a:r>
              <a:rPr lang="en-US" b="1" dirty="0"/>
              <a:t>16% of the global population</a:t>
            </a:r>
            <a:r>
              <a:rPr lang="en-US" dirty="0"/>
              <a:t> – currently experience significant disability.</a:t>
            </a:r>
          </a:p>
          <a:p>
            <a:r>
              <a:rPr lang="en-US" dirty="0"/>
              <a:t>Why overlook their immense potential or refuse to engage with them as valued contributors and consumers?</a:t>
            </a:r>
          </a:p>
          <a:p>
            <a:pPr algn="r"/>
            <a:r>
              <a:rPr lang="en-US" dirty="0">
                <a:hlinkClick r:id="rId2"/>
              </a:rPr>
              <a:t>https://www.who.int/health-topics/disability</a:t>
            </a:r>
            <a:r>
              <a:rPr lang="en-US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392FF-67AF-70B5-1C3C-58D39BD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352" y="6246622"/>
            <a:ext cx="11887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0" name="Picture Placeholder 9" descr="Groom and bride in wheelchair">
            <a:extLst>
              <a:ext uri="{FF2B5EF4-FFF2-40B4-BE49-F238E27FC236}">
                <a16:creationId xmlns:a16="http://schemas.microsoft.com/office/drawing/2014/main" id="{2DB9BC6B-625B-CD8D-FB1A-1E9EBC1544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2" t="55919" r="-152" b="7169"/>
          <a:stretch>
            <a:fillRect/>
          </a:stretch>
        </p:blipFill>
        <p:spPr>
          <a:xfrm>
            <a:off x="2193496" y="4094802"/>
            <a:ext cx="10027919" cy="2468880"/>
          </a:xfrm>
        </p:spPr>
      </p:pic>
    </p:spTree>
    <p:extLst>
      <p:ext uri="{BB962C8B-B14F-4D97-AF65-F5344CB8AC3E}">
        <p14:creationId xmlns:p14="http://schemas.microsoft.com/office/powerpoint/2010/main" val="25821315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6411248_Win32_SL_V4" id="{806921AB-1FF9-416C-A3A7-D14200787132}" vid="{8436FA26-ADF6-4DA9-8A70-95C197E774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5040CA-20CC-43C6-BC0C-8D8696B6AF8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FBA14A9-9290-4E1F-A1C4-0305BFA57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C02FA78-7B40-45E2-B806-470B0FC280F6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{4ACB0C5E-0AE7-4C81-B880-FD22E654F3E1}tf16411248_win32</Template>
  <TotalTime>2396</TotalTime>
  <Words>1169</Words>
  <Application>Microsoft Office PowerPoint</Application>
  <PresentationFormat>Widescreen</PresentationFormat>
  <Paragraphs>239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Avenir Next LT Pro Light</vt:lpstr>
      <vt:lpstr>Calibri</vt:lpstr>
      <vt:lpstr>Posterama</vt:lpstr>
      <vt:lpstr>Custom</vt:lpstr>
      <vt:lpstr>Hybrid App Development</vt:lpstr>
      <vt:lpstr>Agenda </vt:lpstr>
      <vt:lpstr>The  Hybrid  World</vt:lpstr>
      <vt:lpstr>The Hybrid Environment</vt:lpstr>
      <vt:lpstr>The Hybrid Workplace</vt:lpstr>
      <vt:lpstr>The Hybrid Human</vt:lpstr>
      <vt:lpstr>The Hybrid Human – Accessibility  (A11y)</vt:lpstr>
      <vt:lpstr>Consider</vt:lpstr>
      <vt:lpstr>Consider</vt:lpstr>
      <vt:lpstr>The  Hybrid  App</vt:lpstr>
      <vt:lpstr>The Hybrid Connection</vt:lpstr>
      <vt:lpstr>The Hybrid Device</vt:lpstr>
      <vt:lpstr>The Hybrid User</vt:lpstr>
      <vt:lpstr>Consider</vt:lpstr>
      <vt:lpstr>Practical  Hybrid</vt:lpstr>
      <vt:lpstr>Hybrid Data Storage</vt:lpstr>
      <vt:lpstr>Hybrid Data Storage – Data Stores</vt:lpstr>
      <vt:lpstr>Hybrid Device Performance</vt:lpstr>
      <vt:lpstr>Hybrid AI</vt:lpstr>
      <vt:lpstr>Navigating Q&amp;A sessions</vt:lpstr>
      <vt:lpstr>Speaking impact</vt:lpstr>
      <vt:lpstr>Dynamic delivery</vt:lpstr>
      <vt:lpstr>Final tips &amp; takeaways</vt:lpstr>
      <vt:lpstr>Navigating Q&amp;A sessions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Leibowitz</dc:creator>
  <cp:lastModifiedBy>Matthew Leibowitz</cp:lastModifiedBy>
  <cp:revision>21</cp:revision>
  <dcterms:created xsi:type="dcterms:W3CDTF">2025-05-18T19:25:47Z</dcterms:created>
  <dcterms:modified xsi:type="dcterms:W3CDTF">2025-05-21T07:14:46Z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